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7" r:id="rId6"/>
    <p:sldId id="268" r:id="rId7"/>
    <p:sldId id="266" r:id="rId8"/>
    <p:sldId id="263" r:id="rId9"/>
    <p:sldId id="269" r:id="rId10"/>
    <p:sldId id="270" r:id="rId11"/>
    <p:sldId id="265" r:id="rId12"/>
    <p:sldId id="273" r:id="rId13"/>
    <p:sldId id="264" r:id="rId14"/>
    <p:sldId id="272" r:id="rId15"/>
    <p:sldId id="271" r:id="rId16"/>
    <p:sldId id="262" r:id="rId17"/>
    <p:sldId id="275" r:id="rId18"/>
    <p:sldId id="274" r:id="rId19"/>
    <p:sldId id="26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6D587C0-FF79-3742-B955-19222E8887AE}">
          <p14:sldIdLst>
            <p14:sldId id="256"/>
            <p14:sldId id="257"/>
            <p14:sldId id="258"/>
            <p14:sldId id="259"/>
            <p14:sldId id="267"/>
            <p14:sldId id="268"/>
            <p14:sldId id="266"/>
            <p14:sldId id="263"/>
            <p14:sldId id="269"/>
            <p14:sldId id="270"/>
            <p14:sldId id="265"/>
            <p14:sldId id="273"/>
            <p14:sldId id="264"/>
            <p14:sldId id="272"/>
            <p14:sldId id="271"/>
            <p14:sldId id="262"/>
            <p14:sldId id="275"/>
            <p14:sldId id="274"/>
          </p14:sldIdLst>
        </p14:section>
        <p14:section name="Appendix" id="{99D953CE-A55B-C849-AA02-3CC5A0DED5AB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0"/>
    <p:restoredTop sz="87908"/>
  </p:normalViewPr>
  <p:slideViewPr>
    <p:cSldViewPr snapToGrid="0" snapToObjects="1">
      <p:cViewPr varScale="1">
        <p:scale>
          <a:sx n="137" d="100"/>
          <a:sy n="137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D3526-3DE2-824C-AD2B-39EF962E9837}" type="datetimeFigureOut">
              <a:rPr kumimoji="1" lang="ko-KR" altLang="en-US" smtClean="0"/>
              <a:t>2018. 5. 27.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4CB42-83D5-EC4B-9C5A-8B9B99537F9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6928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베어울프클러스터링은 슈퍼컴퓨팅과 동일한 측면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04CB42-83D5-EC4B-9C5A-8B9B99537F9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493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3</a:t>
            </a:r>
            <a:r>
              <a:rPr kumimoji="1" lang="ko-KR" altLang="en-US" dirty="0" smtClean="0"/>
              <a:t> 노드 클러스터 시작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5001</a:t>
            </a:r>
            <a:r>
              <a:rPr kumimoji="1" lang="ko-KR" altLang="en-US" dirty="0" smtClean="0"/>
              <a:t>번 다운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새 서버에 </a:t>
            </a:r>
            <a:r>
              <a:rPr kumimoji="1" lang="en-US" altLang="ko-KR" dirty="0" smtClean="0"/>
              <a:t>5002</a:t>
            </a:r>
            <a:r>
              <a:rPr kumimoji="1" lang="ko-KR" altLang="en-US" dirty="0" smtClean="0"/>
              <a:t>의 </a:t>
            </a:r>
            <a:r>
              <a:rPr kumimoji="1" lang="en-US" altLang="ko-KR" dirty="0" err="1" smtClean="0"/>
              <a:t>nodes.conf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smtClean="0"/>
              <a:t>가져와서 복붙</a:t>
            </a:r>
            <a:endParaRPr kumimoji="1" lang="en-US" altLang="ko-KR" baseline="0" dirty="0" smtClean="0"/>
          </a:p>
          <a:p>
            <a:r>
              <a:rPr kumimoji="1" lang="ko-KR" altLang="en-US" baseline="0" dirty="0" smtClean="0"/>
              <a:t>이 경우 </a:t>
            </a:r>
            <a:r>
              <a:rPr kumimoji="1" lang="en-US" altLang="ko-KR" baseline="0" dirty="0" err="1" smtClean="0"/>
              <a:t>nodes.conf</a:t>
            </a:r>
            <a:r>
              <a:rPr kumimoji="1" lang="ko-KR" altLang="en-US" baseline="0" dirty="0" smtClean="0"/>
              <a:t> 내용 수정 필요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각 노드 </a:t>
            </a:r>
            <a:r>
              <a:rPr kumimoji="1" lang="en-US" altLang="ko-KR" baseline="0" dirty="0" err="1" smtClean="0"/>
              <a:t>conf</a:t>
            </a:r>
            <a:r>
              <a:rPr kumimoji="1" lang="ko-KR" altLang="en-US" baseline="0" dirty="0" smtClean="0"/>
              <a:t>에는 </a:t>
            </a:r>
            <a:r>
              <a:rPr kumimoji="1" lang="en-US" altLang="ko-KR" baseline="0" dirty="0" smtClean="0"/>
              <a:t>myself</a:t>
            </a:r>
            <a:r>
              <a:rPr kumimoji="1" lang="ko-KR" altLang="en-US" baseline="0" dirty="0" smtClean="0"/>
              <a:t>가 붙는데 이를 노드에 맞게 수정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04CB42-83D5-EC4B-9C5A-8B9B99537F9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092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cluster-require-full-coverage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이 파라미터를 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슬롯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(16384)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정상 노드에 할당되어 서비스가 가능할때 클러스터가 정상으로 동작한다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 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한 노드라도 다운되면 클러스터는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fail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상태이고 정상 노드도 서비스를 하지 않는다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  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설정하면 일부 서버가 다운되어 일부 슬롯이 정상 노드에 할당되어 있지 않아도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정상 노드들은 서비스를 계속한다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 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다운된 노드에 할당되어 있는 슬롯에 해당하는 키를 입력하면 에러가 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04CB42-83D5-EC4B-9C5A-8B9B99537F9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959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동기적 쓰기는 쓰기 손실이 적지만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이마저도 </a:t>
            </a:r>
            <a:r>
              <a:rPr kumimoji="1" lang="en-US" altLang="ko-KR" dirty="0" smtClean="0"/>
              <a:t>Strong</a:t>
            </a:r>
            <a:r>
              <a:rPr kumimoji="1" lang="en-US" altLang="ko-KR" baseline="0" dirty="0" smtClean="0"/>
              <a:t> consistency</a:t>
            </a:r>
            <a:r>
              <a:rPr kumimoji="1" lang="ko-KR" altLang="en-US" baseline="0" dirty="0" smtClean="0"/>
              <a:t> 지원하지 않음</a:t>
            </a:r>
            <a:endParaRPr kumimoji="1" lang="en-US" altLang="ko-KR" baseline="0" dirty="0" smtClean="0"/>
          </a:p>
          <a:p>
            <a:r>
              <a:rPr kumimoji="1" lang="en-US" altLang="ko-KR" baseline="0" dirty="0" smtClean="0"/>
              <a:t>(</a:t>
            </a:r>
            <a:r>
              <a:rPr kumimoji="1" lang="ko-KR" altLang="en-US" baseline="0" dirty="0" smtClean="0"/>
              <a:t>강력한 일관성</a:t>
            </a:r>
            <a:r>
              <a:rPr kumimoji="1" lang="en-US" altLang="ko-KR" baseline="0" dirty="0" smtClean="0"/>
              <a:t>)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smtClean="0"/>
              <a:t>relay log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04CB42-83D5-EC4B-9C5A-8B9B99537F9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1476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2.</a:t>
            </a:r>
            <a:r>
              <a:rPr kumimoji="1" lang="ko-KR" altLang="en-US" dirty="0" smtClean="0"/>
              <a:t> 성능 우선인 </a:t>
            </a:r>
            <a:r>
              <a:rPr kumimoji="1" lang="en-US" altLang="ko-KR" dirty="0" err="1" smtClean="0"/>
              <a:t>Redis</a:t>
            </a:r>
            <a:r>
              <a:rPr kumimoji="1" lang="ko-KR" altLang="en-US" dirty="0" smtClean="0"/>
              <a:t>에게는 치명적일 수 있음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04CB42-83D5-EC4B-9C5A-8B9B99537F9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18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2.</a:t>
            </a:r>
            <a:r>
              <a:rPr kumimoji="1" lang="ko-KR" altLang="en-US" dirty="0" smtClean="0"/>
              <a:t> 성능 우선인 </a:t>
            </a:r>
            <a:r>
              <a:rPr kumimoji="1" lang="en-US" altLang="ko-KR" dirty="0" err="1" smtClean="0"/>
              <a:t>Redis</a:t>
            </a:r>
            <a:r>
              <a:rPr kumimoji="1" lang="ko-KR" altLang="en-US" dirty="0" smtClean="0"/>
              <a:t>에게는 치명적일 수 있음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04CB42-83D5-EC4B-9C5A-8B9B99537F9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380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aseline="0" dirty="0" smtClean="0"/>
              <a:t>화살표는 데이터의 이동이 아니고 각 노드간 상태를 확인하는 것을 표시</a:t>
            </a:r>
            <a:endParaRPr kumimoji="1"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04CB42-83D5-EC4B-9C5A-8B9B99537F9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7614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baseline="0" dirty="0" smtClean="0"/>
              <a:t>Star, Ring, Tree </a:t>
            </a:r>
            <a:r>
              <a:rPr kumimoji="1" lang="ko-KR" altLang="en-US" baseline="0" dirty="0" smtClean="0"/>
              <a:t>등이 있긴 하지만</a:t>
            </a:r>
            <a:r>
              <a:rPr kumimoji="1" lang="en-US" altLang="ko-KR" baseline="0" dirty="0" smtClean="0"/>
              <a:t>,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04CB42-83D5-EC4B-9C5A-8B9B99537F9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7442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별도의 </a:t>
            </a:r>
            <a:r>
              <a:rPr kumimoji="1" lang="en-US" altLang="ko-KR" dirty="0" smtClean="0"/>
              <a:t>Cluster</a:t>
            </a:r>
            <a:r>
              <a:rPr kumimoji="1" lang="en-US" altLang="ko-KR" baseline="0" dirty="0" smtClean="0"/>
              <a:t> Master</a:t>
            </a:r>
            <a:r>
              <a:rPr kumimoji="1" lang="ko-KR" altLang="en-US" baseline="0" dirty="0" smtClean="0"/>
              <a:t>는 예를 들어 </a:t>
            </a:r>
            <a:r>
              <a:rPr kumimoji="1" lang="en-US" altLang="ko-KR" baseline="0" dirty="0" smtClean="0"/>
              <a:t>Zookeeper</a:t>
            </a:r>
            <a:r>
              <a:rPr kumimoji="1" lang="ko-KR" altLang="en-US" baseline="0" dirty="0" smtClean="0"/>
              <a:t>와 같은</a:t>
            </a:r>
            <a:r>
              <a:rPr kumimoji="1" lang="en-US" altLang="ko-KR" baseline="0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04CB42-83D5-EC4B-9C5A-8B9B99537F9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3623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aseline="0" dirty="0" smtClean="0"/>
              <a:t>이를 클라이언트는 당연히 사용하면 안된다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en-US" altLang="ko-KR" baseline="0" dirty="0" smtClean="0"/>
              <a:t>Docker </a:t>
            </a:r>
            <a:r>
              <a:rPr kumimoji="1" lang="ko-KR" altLang="en-US" baseline="0" dirty="0" smtClean="0"/>
              <a:t>호스트 모드 네트워크 사용해야함</a:t>
            </a:r>
            <a:endParaRPr kumimoji="1" lang="en-US" altLang="ko-KR" baseline="0" dirty="0" smtClean="0"/>
          </a:p>
          <a:p>
            <a:r>
              <a:rPr kumimoji="1" lang="ko-KR" altLang="en-US" sz="1200" dirty="0" smtClean="0"/>
              <a:t>노드들의 상태를 확인해서 알려주는 특정 노드가 없다</a:t>
            </a:r>
            <a:r>
              <a:rPr kumimoji="1" lang="en-US" altLang="ko-KR" sz="1200" dirty="0" smtClean="0"/>
              <a:t>.</a:t>
            </a:r>
            <a:endParaRPr kumimoji="1" lang="en-US" altLang="ko-KR" baseline="0" dirty="0" smtClean="0"/>
          </a:p>
          <a:p>
            <a:endParaRPr kumimoji="1"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04CB42-83D5-EC4B-9C5A-8B9B99537F9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6654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aseline="0" dirty="0" smtClean="0"/>
              <a:t>이를 클라이언트는 당연히 사용하면 안된다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en-US" altLang="ko-KR" baseline="0" dirty="0" smtClean="0"/>
              <a:t>Docker </a:t>
            </a:r>
            <a:r>
              <a:rPr kumimoji="1" lang="ko-KR" altLang="en-US" baseline="0" dirty="0" smtClean="0"/>
              <a:t>호스트 모드 네트워크 사용해야함</a:t>
            </a:r>
            <a:endParaRPr kumimoji="1" lang="en-US" altLang="ko-KR" baseline="0" dirty="0" smtClean="0"/>
          </a:p>
          <a:p>
            <a:r>
              <a:rPr kumimoji="1" lang="ko-KR" altLang="en-US" sz="1200" dirty="0" smtClean="0"/>
              <a:t>노드들의 상태를 확인해서 알려주는 특정 노드가 없다</a:t>
            </a:r>
            <a:r>
              <a:rPr kumimoji="1" lang="en-US" altLang="ko-KR" sz="1200" dirty="0" smtClean="0"/>
              <a:t>.</a:t>
            </a:r>
            <a:endParaRPr kumimoji="1" lang="en-US" altLang="ko-KR" baseline="0" dirty="0" smtClean="0"/>
          </a:p>
          <a:p>
            <a:endParaRPr kumimoji="1"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04CB42-83D5-EC4B-9C5A-8B9B99537F9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1356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aseline="0" dirty="0" smtClean="0"/>
              <a:t>이를 클라이언트는 당연히 사용하면 안된다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en-US" altLang="ko-KR" baseline="0" dirty="0" smtClean="0"/>
              <a:t>Docker </a:t>
            </a:r>
            <a:r>
              <a:rPr kumimoji="1" lang="ko-KR" altLang="en-US" baseline="0" dirty="0" smtClean="0"/>
              <a:t>호스트 모드 네트워크 사용해야함</a:t>
            </a:r>
            <a:endParaRPr kumimoji="1" lang="en-US" altLang="ko-KR" baseline="0" dirty="0" smtClean="0"/>
          </a:p>
          <a:p>
            <a:r>
              <a:rPr kumimoji="1" lang="ko-KR" altLang="en-US" sz="1200" dirty="0" smtClean="0"/>
              <a:t>노드들의 상태를 확인해서 알려주는 특정 노드가 없다</a:t>
            </a:r>
            <a:r>
              <a:rPr kumimoji="1" lang="en-US" altLang="ko-KR" sz="1200" dirty="0" smtClean="0"/>
              <a:t>.</a:t>
            </a:r>
            <a:endParaRPr kumimoji="1" lang="en-US" altLang="ko-KR" baseline="0" dirty="0" smtClean="0"/>
          </a:p>
          <a:p>
            <a:endParaRPr kumimoji="1"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04CB42-83D5-EC4B-9C5A-8B9B99537F9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484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Consistency</a:t>
            </a:r>
            <a:r>
              <a:rPr kumimoji="1" lang="en-US" altLang="ko-KR" baseline="0" dirty="0" smtClean="0"/>
              <a:t> hashing</a:t>
            </a:r>
            <a:r>
              <a:rPr kumimoji="1" lang="ko-KR" altLang="en-US" baseline="0" dirty="0" smtClean="0"/>
              <a:t>은 웹서버의 갯수가 변동하는 가운데 요청을 분산하는 방법의 하나</a:t>
            </a:r>
            <a:endParaRPr kumimoji="1" lang="en-US" altLang="ko-KR" baseline="0" dirty="0" smtClean="0"/>
          </a:p>
          <a:p>
            <a:r>
              <a:rPr kumimoji="1" lang="en-US" altLang="ko-KR" baseline="0" dirty="0" smtClean="0"/>
              <a:t>-&gt;</a:t>
            </a:r>
            <a:r>
              <a:rPr kumimoji="1" lang="ko-KR" altLang="en-US" baseline="0" dirty="0" smtClean="0"/>
              <a:t> 같은 </a:t>
            </a:r>
            <a:r>
              <a:rPr kumimoji="1" lang="en-US" altLang="ko-KR" baseline="0" dirty="0" smtClean="0"/>
              <a:t>NoSQL</a:t>
            </a:r>
            <a:r>
              <a:rPr kumimoji="1" lang="ko-KR" altLang="en-US" baseline="0" dirty="0" smtClean="0"/>
              <a:t> 중 하나인 </a:t>
            </a:r>
            <a:r>
              <a:rPr kumimoji="1" lang="en-US" altLang="ko-KR" baseline="0" dirty="0" err="1" smtClean="0"/>
              <a:t>Memcached</a:t>
            </a:r>
            <a:r>
              <a:rPr kumimoji="1" lang="ko-KR" altLang="en-US" baseline="0" dirty="0" smtClean="0"/>
              <a:t>에서 사용됨</a:t>
            </a:r>
            <a:r>
              <a:rPr kumimoji="1"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04CB42-83D5-EC4B-9C5A-8B9B99537F9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6020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Consistency</a:t>
            </a:r>
            <a:r>
              <a:rPr kumimoji="1" lang="en-US" altLang="ko-KR" baseline="0" dirty="0" smtClean="0"/>
              <a:t> hashing</a:t>
            </a:r>
            <a:r>
              <a:rPr kumimoji="1" lang="ko-KR" altLang="en-US" baseline="0" dirty="0" smtClean="0"/>
              <a:t>은 웹서버의 갯수가 변동하는 가운데 요청을 분산하는 방법의 하나</a:t>
            </a:r>
            <a:endParaRPr kumimoji="1" lang="en-US" altLang="ko-KR" baseline="0" dirty="0" smtClean="0"/>
          </a:p>
          <a:p>
            <a:r>
              <a:rPr kumimoji="1" lang="en-US" altLang="ko-KR" baseline="0" dirty="0" smtClean="0"/>
              <a:t>-&gt;</a:t>
            </a:r>
            <a:r>
              <a:rPr kumimoji="1" lang="ko-KR" altLang="en-US" baseline="0" dirty="0" smtClean="0"/>
              <a:t> 같은 </a:t>
            </a:r>
            <a:r>
              <a:rPr kumimoji="1" lang="en-US" altLang="ko-KR" baseline="0" dirty="0" smtClean="0"/>
              <a:t>NoSQL</a:t>
            </a:r>
            <a:r>
              <a:rPr kumimoji="1" lang="ko-KR" altLang="en-US" baseline="0" dirty="0" smtClean="0"/>
              <a:t> 중 하나인 </a:t>
            </a:r>
            <a:r>
              <a:rPr kumimoji="1" lang="en-US" altLang="ko-KR" baseline="0" dirty="0" err="1" smtClean="0"/>
              <a:t>Memcached</a:t>
            </a:r>
            <a:r>
              <a:rPr kumimoji="1" lang="ko-KR" altLang="en-US" baseline="0" dirty="0" smtClean="0"/>
              <a:t>에서 사용됨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en-US" altLang="ko-KR" baseline="0" dirty="0" smtClean="0"/>
              <a:t>RDB: </a:t>
            </a:r>
            <a:r>
              <a:rPr kumimoji="1" lang="ko-KR" altLang="en-US" baseline="0" dirty="0" smtClean="0"/>
              <a:t>복구데이터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재해 복구 유용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</a:t>
            </a:r>
            <a:r>
              <a:rPr kumimoji="1" lang="en-US" altLang="ko-KR" baseline="0" dirty="0" err="1" smtClean="0"/>
              <a:t>aof</a:t>
            </a:r>
            <a:r>
              <a:rPr kumimoji="1" lang="ko-KR" altLang="en-US" baseline="0" dirty="0" smtClean="0"/>
              <a:t>에 비해 큰 데이터 세트 사용해 재시작빠름</a:t>
            </a:r>
            <a:endParaRPr kumimoji="1" lang="en-US" altLang="ko-KR" baseline="0" dirty="0" smtClean="0"/>
          </a:p>
          <a:p>
            <a:r>
              <a:rPr kumimoji="1" lang="en-US" altLang="ko-KR" baseline="0" dirty="0" smtClean="0"/>
              <a:t>-&gt;</a:t>
            </a:r>
            <a:r>
              <a:rPr kumimoji="1" lang="ko-KR" altLang="en-US" baseline="0" dirty="0" smtClean="0"/>
              <a:t> 자식 프로세스 사용해 디스크 저장 위한 </a:t>
            </a:r>
            <a:r>
              <a:rPr kumimoji="1" lang="en-US" altLang="ko-KR" baseline="0" dirty="0" smtClean="0"/>
              <a:t>fork()</a:t>
            </a:r>
          </a:p>
          <a:p>
            <a:r>
              <a:rPr kumimoji="1" lang="en-US" altLang="ko-KR" baseline="0" dirty="0" err="1" smtClean="0"/>
              <a:t>aof</a:t>
            </a:r>
            <a:r>
              <a:rPr kumimoji="1" lang="en-US" altLang="ko-KR" baseline="0" dirty="0" smtClean="0"/>
              <a:t>: </a:t>
            </a:r>
            <a:r>
              <a:rPr kumimoji="1" lang="ko-KR" altLang="en-US" baseline="0" dirty="0" smtClean="0"/>
              <a:t>매초 </a:t>
            </a:r>
            <a:r>
              <a:rPr kumimoji="1" lang="en-US" altLang="ko-KR" baseline="0" dirty="0" err="1" smtClean="0"/>
              <a:t>fsync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smtClean="0"/>
              <a:t>수행으로 데이터 정합성 유리</a:t>
            </a:r>
            <a:endParaRPr kumimoji="1" lang="en-US" altLang="ko-KR" baseline="0" dirty="0" smtClean="0"/>
          </a:p>
          <a:p>
            <a:r>
              <a:rPr kumimoji="1" lang="en-US" altLang="ko-KR" baseline="0" dirty="0" smtClean="0"/>
              <a:t>-&gt;</a:t>
            </a:r>
            <a:r>
              <a:rPr kumimoji="1" lang="ko-KR" altLang="en-US" baseline="0" dirty="0" smtClean="0"/>
              <a:t> 용량 크고 느림</a:t>
            </a:r>
            <a:r>
              <a:rPr kumimoji="1" lang="en-US" altLang="ko-KR" baseline="0" dirty="0" smtClean="0"/>
              <a:t>.</a:t>
            </a:r>
            <a:endParaRPr kumimoji="1"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04CB42-83D5-EC4B-9C5A-8B9B99537F9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516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CBB45-C7CD-FC49-8C01-7D911C87AEB9}" type="datetimeFigureOut">
              <a:rPr kumimoji="1" lang="ko-KR" altLang="en-US" smtClean="0"/>
              <a:t>2018. 5. 27.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E67C-6D98-B348-93A9-E45577C1FEF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2358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CBB45-C7CD-FC49-8C01-7D911C87AEB9}" type="datetimeFigureOut">
              <a:rPr kumimoji="1" lang="ko-KR" altLang="en-US" smtClean="0"/>
              <a:t>2018. 5. 27.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E67C-6D98-B348-93A9-E45577C1FEF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6605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CBB45-C7CD-FC49-8C01-7D911C87AEB9}" type="datetimeFigureOut">
              <a:rPr kumimoji="1" lang="ko-KR" altLang="en-US" smtClean="0"/>
              <a:t>2018. 5. 27.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E67C-6D98-B348-93A9-E45577C1FEF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502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CBB45-C7CD-FC49-8C01-7D911C87AEB9}" type="datetimeFigureOut">
              <a:rPr kumimoji="1" lang="ko-KR" altLang="en-US" smtClean="0"/>
              <a:t>2018. 5. 27.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E67C-6D98-B348-93A9-E45577C1FEF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5089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CBB45-C7CD-FC49-8C01-7D911C87AEB9}" type="datetimeFigureOut">
              <a:rPr kumimoji="1" lang="ko-KR" altLang="en-US" smtClean="0"/>
              <a:t>2018. 5. 27.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E67C-6D98-B348-93A9-E45577C1FEF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454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CBB45-C7CD-FC49-8C01-7D911C87AEB9}" type="datetimeFigureOut">
              <a:rPr kumimoji="1" lang="ko-KR" altLang="en-US" smtClean="0"/>
              <a:t>2018. 5. 27.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E67C-6D98-B348-93A9-E45577C1FEF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585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CBB45-C7CD-FC49-8C01-7D911C87AEB9}" type="datetimeFigureOut">
              <a:rPr kumimoji="1" lang="ko-KR" altLang="en-US" smtClean="0"/>
              <a:t>2018. 5. 27.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E67C-6D98-B348-93A9-E45577C1FEF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93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CBB45-C7CD-FC49-8C01-7D911C87AEB9}" type="datetimeFigureOut">
              <a:rPr kumimoji="1" lang="ko-KR" altLang="en-US" smtClean="0"/>
              <a:t>2018. 5. 27.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E67C-6D98-B348-93A9-E45577C1FEF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5497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CBB45-C7CD-FC49-8C01-7D911C87AEB9}" type="datetimeFigureOut">
              <a:rPr kumimoji="1" lang="ko-KR" altLang="en-US" smtClean="0"/>
              <a:t>2018. 5. 27.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E67C-6D98-B348-93A9-E45577C1FEF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656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CBB45-C7CD-FC49-8C01-7D911C87AEB9}" type="datetimeFigureOut">
              <a:rPr kumimoji="1" lang="ko-KR" altLang="en-US" smtClean="0"/>
              <a:t>2018. 5. 27.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E67C-6D98-B348-93A9-E45577C1FEF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3660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CBB45-C7CD-FC49-8C01-7D911C87AEB9}" type="datetimeFigureOut">
              <a:rPr kumimoji="1" lang="ko-KR" altLang="en-US" smtClean="0"/>
              <a:t>2018. 5. 27.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E67C-6D98-B348-93A9-E45577C1FEF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326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CBB45-C7CD-FC49-8C01-7D911C87AEB9}" type="datetimeFigureOut">
              <a:rPr kumimoji="1" lang="ko-KR" altLang="en-US" smtClean="0"/>
              <a:t>2018. 5. 27.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9E67C-6D98-B348-93A9-E45577C1FEF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173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disgate.com/redis/cluster/cluster_design.php" TargetMode="External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tackoverflow.com/questions/33629339/can-the-wait-command-provide-strong-consistency-in-redi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disgate.com/redis/cluster/cluster.php" TargetMode="External"/><Relationship Id="rId4" Type="http://schemas.openxmlformats.org/officeDocument/2006/relationships/hyperlink" Target="https://redis.io/topics/cluster-spec" TargetMode="External"/><Relationship Id="rId5" Type="http://schemas.openxmlformats.org/officeDocument/2006/relationships/hyperlink" Target="https://redis.io/topics/cluster-tutoria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redisgate.com/redis/cluster/cluster_heartbeat.ph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Redis</a:t>
            </a:r>
            <a:r>
              <a:rPr kumimoji="1" lang="en-US" altLang="ko-KR" dirty="0" smtClean="0"/>
              <a:t>	</a:t>
            </a:r>
            <a:endParaRPr kumimoji="1" lang="ko-KR" altLang="en-US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ko-KR" dirty="0" smtClean="0"/>
              <a:t>Clustering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22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/>
          </a:bodyPr>
          <a:lstStyle/>
          <a:p>
            <a:r>
              <a:rPr kumimoji="1" lang="en-US" altLang="ko-KR" sz="3000" dirty="0" err="1" smtClean="0"/>
              <a:t>Redis</a:t>
            </a:r>
            <a:r>
              <a:rPr kumimoji="1" lang="en-US" altLang="ko-KR" sz="3000" dirty="0" smtClean="0"/>
              <a:t> Cluster</a:t>
            </a:r>
            <a:endParaRPr kumimoji="1"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5033963"/>
          </a:xfrm>
        </p:spPr>
        <p:txBody>
          <a:bodyPr>
            <a:normAutofit/>
          </a:bodyPr>
          <a:lstStyle/>
          <a:p>
            <a:r>
              <a:rPr kumimoji="1" lang="en-US" altLang="ko-KR" sz="2000" dirty="0" smtClean="0"/>
              <a:t>Heartbeat </a:t>
            </a:r>
            <a:r>
              <a:rPr kumimoji="1" lang="ko-KR" altLang="en-US" sz="2000" dirty="0" smtClean="0"/>
              <a:t>체크</a:t>
            </a:r>
            <a:r>
              <a:rPr kumimoji="1" lang="en-US" altLang="ko-KR" sz="2000" dirty="0" smtClean="0"/>
              <a:t> </a:t>
            </a:r>
            <a:r>
              <a:rPr kumimoji="1" lang="ko-KR" altLang="en-US" sz="2000" dirty="0" smtClean="0"/>
              <a:t>방법 </a:t>
            </a:r>
            <a:r>
              <a:rPr kumimoji="1" lang="en-US" altLang="ko-KR" sz="2000" dirty="0" smtClean="0"/>
              <a:t>(Cont.)</a:t>
            </a:r>
          </a:p>
          <a:p>
            <a:endParaRPr kumimoji="1" lang="en-US" altLang="ko-KR" sz="2000" dirty="0"/>
          </a:p>
          <a:p>
            <a:endParaRPr kumimoji="1" lang="en-US" altLang="ko-KR" sz="2000" dirty="0" smtClean="0"/>
          </a:p>
          <a:p>
            <a:endParaRPr kumimoji="1" lang="en-US" altLang="ko-KR" sz="2000" dirty="0"/>
          </a:p>
          <a:p>
            <a:endParaRPr kumimoji="1" lang="en-US" altLang="ko-KR" sz="2000" dirty="0" smtClean="0"/>
          </a:p>
          <a:p>
            <a:endParaRPr kumimoji="1" lang="en-US" altLang="ko-KR" sz="2000" dirty="0"/>
          </a:p>
          <a:p>
            <a:endParaRPr kumimoji="1" lang="en-US" altLang="ko-KR" sz="2000" dirty="0" smtClean="0"/>
          </a:p>
          <a:p>
            <a:endParaRPr kumimoji="1" lang="en-US" altLang="ko-KR" sz="2000" dirty="0"/>
          </a:p>
          <a:p>
            <a:endParaRPr kumimoji="1" lang="en-US" altLang="ko-KR" sz="2000" dirty="0" smtClean="0"/>
          </a:p>
          <a:p>
            <a:endParaRPr kumimoji="1" lang="en-US" altLang="ko-KR" sz="2000" dirty="0"/>
          </a:p>
          <a:p>
            <a:r>
              <a:rPr kumimoji="1" lang="ko-KR" altLang="en-US" sz="2000" dirty="0" smtClean="0"/>
              <a:t>대량 입력이 지속적으로 발생하면 작업들에 대한 부하가 발생할 수 있음</a:t>
            </a:r>
            <a:r>
              <a:rPr kumimoji="1" lang="en-US" altLang="ko-KR" sz="2000" dirty="0" smtClean="0"/>
              <a:t>.</a:t>
            </a:r>
            <a:r>
              <a:rPr kumimoji="1" lang="en-US" altLang="ko-KR" sz="1600" dirty="0" smtClean="0"/>
              <a:t/>
            </a:r>
            <a:br>
              <a:rPr kumimoji="1" lang="en-US" altLang="ko-KR" sz="1600" dirty="0" smtClean="0"/>
            </a:br>
            <a:endParaRPr kumimoji="1"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88" y="1886298"/>
            <a:ext cx="5653668" cy="30854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444" y="1904152"/>
            <a:ext cx="5653668" cy="304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0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/>
          </a:bodyPr>
          <a:lstStyle/>
          <a:p>
            <a:r>
              <a:rPr kumimoji="1" lang="en-US" altLang="ko-KR" sz="3000" dirty="0" err="1" smtClean="0"/>
              <a:t>Redis</a:t>
            </a:r>
            <a:r>
              <a:rPr kumimoji="1" lang="en-US" altLang="ko-KR" sz="3000" dirty="0" smtClean="0"/>
              <a:t> Cluster</a:t>
            </a:r>
            <a:endParaRPr kumimoji="1"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5033963"/>
          </a:xfrm>
        </p:spPr>
        <p:txBody>
          <a:bodyPr>
            <a:normAutofit lnSpcReduction="10000"/>
          </a:bodyPr>
          <a:lstStyle/>
          <a:p>
            <a:r>
              <a:rPr kumimoji="1" lang="en-US" altLang="ko-KR" sz="2000" dirty="0" smtClean="0"/>
              <a:t>Consistency hashing</a:t>
            </a:r>
            <a:r>
              <a:rPr kumimoji="1" lang="ko-KR" altLang="en-US" sz="2000" dirty="0" smtClean="0"/>
              <a:t>을 사용하지 않고 모든 </a:t>
            </a:r>
            <a:r>
              <a:rPr kumimoji="1" lang="en-US" altLang="ko-KR" sz="2000" dirty="0" smtClean="0"/>
              <a:t>key</a:t>
            </a:r>
            <a:r>
              <a:rPr kumimoji="1" lang="ko-KR" altLang="en-US" sz="2000" dirty="0" smtClean="0"/>
              <a:t>가 개념적으로 </a:t>
            </a:r>
            <a:r>
              <a:rPr kumimoji="1" lang="en-US" altLang="ko-KR" sz="2000" dirty="0" smtClean="0"/>
              <a:t>hash slot</a:t>
            </a:r>
            <a:r>
              <a:rPr kumimoji="1" lang="ko-KR" altLang="en-US" sz="2000" dirty="0" smtClean="0"/>
              <a:t>의 일부인 다른 </a:t>
            </a:r>
            <a:r>
              <a:rPr kumimoji="1" lang="en-US" altLang="ko-KR" sz="2000" dirty="0" err="1" smtClean="0"/>
              <a:t>sharding</a:t>
            </a:r>
            <a:r>
              <a:rPr kumimoji="1" lang="ko-KR" altLang="en-US" sz="2000" dirty="0" smtClean="0"/>
              <a:t>을 사용한다</a:t>
            </a:r>
            <a:r>
              <a:rPr kumimoji="1" lang="en-US" altLang="ko-KR" sz="2000" dirty="0" smtClean="0"/>
              <a:t>.</a:t>
            </a:r>
          </a:p>
          <a:p>
            <a:endParaRPr kumimoji="1" lang="en-US" altLang="ko-KR" sz="2000" dirty="0" smtClean="0"/>
          </a:p>
          <a:p>
            <a:r>
              <a:rPr kumimoji="1" lang="ko-KR" altLang="en-US" sz="2000" dirty="0" smtClean="0"/>
              <a:t>키</a:t>
            </a:r>
            <a:r>
              <a:rPr kumimoji="1" lang="en-US" altLang="ko-KR" sz="2000" dirty="0" smtClean="0"/>
              <a:t>-</a:t>
            </a:r>
            <a:r>
              <a:rPr kumimoji="1" lang="ko-KR" altLang="en-US" sz="2000" dirty="0" smtClean="0"/>
              <a:t>노트 할당 방법</a:t>
            </a:r>
            <a:endParaRPr kumimoji="1" lang="en-US" altLang="ko-KR" sz="2000" dirty="0" smtClean="0"/>
          </a:p>
          <a:p>
            <a:pPr lvl="1"/>
            <a:r>
              <a:rPr kumimoji="1" lang="ko-KR" altLang="en-US" sz="1600" dirty="0" smtClean="0"/>
              <a:t>입력된 키에 </a:t>
            </a:r>
            <a:r>
              <a:rPr kumimoji="1" lang="en-US" altLang="ko-KR" sz="1600" dirty="0" smtClean="0"/>
              <a:t>Hash function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(CRC16)</a:t>
            </a:r>
            <a:r>
              <a:rPr kumimoji="1" lang="ko-KR" altLang="en-US" sz="1600" dirty="0" smtClean="0"/>
              <a:t>을 적용한다</a:t>
            </a:r>
            <a:r>
              <a:rPr kumimoji="1" lang="en-US" altLang="ko-KR" sz="1600" dirty="0" smtClean="0"/>
              <a:t>.</a:t>
            </a:r>
          </a:p>
          <a:p>
            <a:pPr lvl="1"/>
            <a:r>
              <a:rPr kumimoji="1" lang="en-US" altLang="ko-KR" sz="1600" dirty="0" err="1" smtClean="0"/>
              <a:t>Redis</a:t>
            </a:r>
            <a:r>
              <a:rPr kumimoji="1" lang="en-US" altLang="ko-KR" sz="1600" dirty="0" smtClean="0"/>
              <a:t> Cluster</a:t>
            </a:r>
            <a:r>
              <a:rPr kumimoji="1" lang="ko-KR" altLang="en-US" sz="1600" dirty="0" smtClean="0"/>
              <a:t>는 </a:t>
            </a:r>
            <a:r>
              <a:rPr kumimoji="1" lang="en-US" altLang="ko-KR" sz="1600" dirty="0" smtClean="0"/>
              <a:t>16,384</a:t>
            </a:r>
            <a:r>
              <a:rPr kumimoji="1" lang="ko-KR" altLang="en-US" sz="1600" dirty="0" smtClean="0"/>
              <a:t>개의 슬롯을 사용</a:t>
            </a:r>
            <a:r>
              <a:rPr kumimoji="1" lang="en-US" altLang="ko-KR" sz="1600" dirty="0" smtClean="0"/>
              <a:t>(0~16,383)</a:t>
            </a:r>
          </a:p>
          <a:p>
            <a:pPr lvl="1"/>
            <a:r>
              <a:rPr kumimoji="1" lang="en-US" altLang="ko-KR" sz="1600" dirty="0" smtClean="0"/>
              <a:t>HASH_SLOT = CRC16(key) mod 16384</a:t>
            </a:r>
          </a:p>
          <a:p>
            <a:pPr lvl="1"/>
            <a:endParaRPr kumimoji="1" lang="en-US" altLang="ko-KR" sz="1600" dirty="0" smtClean="0"/>
          </a:p>
          <a:p>
            <a:pPr lvl="1"/>
            <a:r>
              <a:rPr kumimoji="1" lang="ko-KR" altLang="en-US" sz="1600" dirty="0" smtClean="0"/>
              <a:t>모든 노드는 </a:t>
            </a:r>
            <a:r>
              <a:rPr kumimoji="1" lang="en-US" altLang="ko-KR" sz="1600" dirty="0" smtClean="0"/>
              <a:t>hash slot</a:t>
            </a:r>
            <a:r>
              <a:rPr kumimoji="1" lang="ko-KR" altLang="en-US" sz="1600" dirty="0" smtClean="0"/>
              <a:t>의 </a:t>
            </a:r>
            <a:r>
              <a:rPr kumimoji="1" lang="en-US" altLang="ko-KR" sz="1600" dirty="0" smtClean="0"/>
              <a:t>subset</a:t>
            </a:r>
            <a:r>
              <a:rPr kumimoji="1" lang="ko-KR" altLang="en-US" sz="1600" dirty="0" smtClean="0"/>
              <a:t>이다</a:t>
            </a:r>
            <a:r>
              <a:rPr kumimoji="1" lang="en-US" altLang="ko-KR" sz="1600" dirty="0"/>
              <a:t>.</a:t>
            </a:r>
            <a:endParaRPr kumimoji="1" lang="en-US" altLang="ko-KR" sz="1600" dirty="0" smtClean="0"/>
          </a:p>
          <a:p>
            <a:pPr lvl="1"/>
            <a:r>
              <a:rPr kumimoji="1" lang="ko-KR" altLang="en-US" sz="1600" dirty="0" smtClean="0"/>
              <a:t>예를 들어 노드가 </a:t>
            </a:r>
            <a:r>
              <a:rPr kumimoji="1" lang="en-US" altLang="ko-KR" sz="1600" dirty="0" smtClean="0"/>
              <a:t>3</a:t>
            </a:r>
            <a:r>
              <a:rPr kumimoji="1" lang="ko-KR" altLang="en-US" sz="1600" dirty="0" smtClean="0"/>
              <a:t>개일 경우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노드는 각각 </a:t>
            </a:r>
            <a:r>
              <a:rPr kumimoji="1" lang="en-US" altLang="ko-KR" sz="1600" dirty="0" smtClean="0"/>
              <a:t/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0~5460(A),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5461~10922(B),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10923~16383(C)</a:t>
            </a:r>
            <a:r>
              <a:rPr kumimoji="1" lang="ko-KR" altLang="en-US" sz="1600" dirty="0" smtClean="0"/>
              <a:t> 슬롯을 가진다</a:t>
            </a:r>
            <a:r>
              <a:rPr kumimoji="1" lang="en-US" altLang="ko-KR" sz="1600" dirty="0" smtClean="0"/>
              <a:t>.</a:t>
            </a:r>
            <a:r>
              <a:rPr kumimoji="1" lang="en-US" altLang="ko-KR" sz="1600" dirty="0"/>
              <a:t/>
            </a:r>
            <a:br>
              <a:rPr kumimoji="1" lang="en-US" altLang="ko-KR" sz="1600" dirty="0"/>
            </a:br>
            <a:r>
              <a:rPr kumimoji="1" lang="en-US" altLang="ko-KR" sz="1600" dirty="0" smtClean="0"/>
              <a:t>=&gt;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Slot</a:t>
            </a:r>
            <a:r>
              <a:rPr kumimoji="1" lang="ko-KR" altLang="en-US" sz="1600" dirty="0" smtClean="0"/>
              <a:t>을 노드에 할당하는 것은 클러스터 관리자 역할</a:t>
            </a:r>
            <a:endParaRPr kumimoji="1" lang="en-US" altLang="ko-KR" sz="1600" dirty="0"/>
          </a:p>
          <a:p>
            <a:pPr lvl="1"/>
            <a:endParaRPr kumimoji="1" lang="en-US" altLang="ko-KR" sz="1600" dirty="0" smtClean="0"/>
          </a:p>
          <a:p>
            <a:r>
              <a:rPr kumimoji="1" lang="ko-KR" altLang="en-US" sz="2000" dirty="0" smtClean="0"/>
              <a:t>노드 추가 및 제거를 쉽게 한다</a:t>
            </a:r>
            <a:r>
              <a:rPr kumimoji="1" lang="en-US" altLang="ko-KR" sz="2000" dirty="0" smtClean="0"/>
              <a:t>.</a:t>
            </a:r>
          </a:p>
          <a:p>
            <a:pPr lvl="1"/>
            <a:r>
              <a:rPr kumimoji="1" lang="en-US" altLang="ko-KR" sz="1600" dirty="0" smtClean="0"/>
              <a:t>D</a:t>
            </a:r>
            <a:r>
              <a:rPr kumimoji="1" lang="ko-KR" altLang="en-US" sz="1600" dirty="0" smtClean="0"/>
              <a:t>라는 노드가 추가되면 </a:t>
            </a:r>
            <a:r>
              <a:rPr kumimoji="1" lang="en-US" altLang="ko-KR" sz="1600" dirty="0" smtClean="0"/>
              <a:t>A,B,C</a:t>
            </a:r>
            <a:r>
              <a:rPr kumimoji="1" lang="ko-KR" altLang="en-US" sz="1600" dirty="0" smtClean="0"/>
              <a:t> 어느 정도 </a:t>
            </a:r>
            <a:r>
              <a:rPr kumimoji="1" lang="en-US" altLang="ko-KR" sz="1600" dirty="0" smtClean="0"/>
              <a:t>Slot</a:t>
            </a:r>
            <a:r>
              <a:rPr kumimoji="1" lang="ko-KR" altLang="en-US" sz="1600" dirty="0" smtClean="0"/>
              <a:t>을 </a:t>
            </a:r>
            <a:r>
              <a:rPr kumimoji="1" lang="en-US" altLang="ko-KR" sz="1600" dirty="0" smtClean="0"/>
              <a:t>D</a:t>
            </a:r>
            <a:r>
              <a:rPr kumimoji="1" lang="ko-KR" altLang="en-US" sz="1600" dirty="0" smtClean="0"/>
              <a:t>에게 할당</a:t>
            </a:r>
            <a:endParaRPr kumimoji="1" lang="en-US" altLang="ko-KR" sz="1600" dirty="0" smtClean="0"/>
          </a:p>
          <a:p>
            <a:pPr lvl="1"/>
            <a:r>
              <a:rPr kumimoji="1" lang="en-US" altLang="ko-KR" sz="1600" dirty="0" smtClean="0"/>
              <a:t>A</a:t>
            </a:r>
            <a:r>
              <a:rPr kumimoji="1" lang="ko-KR" altLang="en-US" sz="1600" dirty="0" smtClean="0"/>
              <a:t>를 제거한다면 </a:t>
            </a:r>
            <a:r>
              <a:rPr kumimoji="1" lang="en-US" altLang="ko-KR" sz="1600" dirty="0" smtClean="0"/>
              <a:t>A</a:t>
            </a:r>
            <a:r>
              <a:rPr kumimoji="1" lang="ko-KR" altLang="en-US" sz="1600" dirty="0" smtClean="0"/>
              <a:t>의</a:t>
            </a:r>
            <a:r>
              <a:rPr kumimoji="1" lang="en-US" altLang="ko-KR" sz="1600" dirty="0" smtClean="0"/>
              <a:t> Slot</a:t>
            </a:r>
            <a:r>
              <a:rPr kumimoji="1" lang="ko-KR" altLang="en-US" sz="1600" dirty="0" smtClean="0"/>
              <a:t>을 </a:t>
            </a:r>
            <a:r>
              <a:rPr kumimoji="1" lang="en-US" altLang="ko-KR" sz="1600" dirty="0" smtClean="0"/>
              <a:t>B</a:t>
            </a:r>
            <a:r>
              <a:rPr kumimoji="1" lang="ko-KR" altLang="en-US" sz="1600" dirty="0" smtClean="0"/>
              <a:t>나 </a:t>
            </a:r>
            <a:r>
              <a:rPr kumimoji="1" lang="en-US" altLang="ko-KR" sz="1600" dirty="0" smtClean="0"/>
              <a:t>C</a:t>
            </a:r>
            <a:r>
              <a:rPr kumimoji="1" lang="ko-KR" altLang="en-US" sz="1600" dirty="0" smtClean="0"/>
              <a:t>로 옮긴다</a:t>
            </a:r>
            <a:r>
              <a:rPr kumimoji="1" lang="en-US" altLang="ko-KR" sz="1600" dirty="0" smtClean="0"/>
              <a:t>.</a:t>
            </a:r>
            <a:endParaRPr kumimoji="1" lang="en-US" altLang="ko-KR" sz="1600" dirty="0"/>
          </a:p>
          <a:p>
            <a:pPr lvl="1"/>
            <a:r>
              <a:rPr kumimoji="1" lang="en-US" altLang="ko-KR" sz="1600" dirty="0" smtClean="0"/>
              <a:t>Hash slot</a:t>
            </a:r>
            <a:r>
              <a:rPr kumimoji="1" lang="ko-KR" altLang="en-US" sz="1600" dirty="0" smtClean="0"/>
              <a:t>을 이동하는 것은 </a:t>
            </a:r>
            <a:r>
              <a:rPr kumimoji="1" lang="en-US" altLang="ko-KR" sz="1600" dirty="0" smtClean="0"/>
              <a:t>Cluster</a:t>
            </a:r>
            <a:r>
              <a:rPr kumimoji="1" lang="ko-KR" altLang="en-US" sz="1600" dirty="0" smtClean="0"/>
              <a:t>를 정지할 필요가 없기 때문에 언제든 변경 가능</a:t>
            </a:r>
            <a:endParaRPr kumimoji="1"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856" y="1813379"/>
            <a:ext cx="4573284" cy="283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4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/>
          </a:bodyPr>
          <a:lstStyle/>
          <a:p>
            <a:r>
              <a:rPr kumimoji="1" lang="en-US" altLang="ko-KR" sz="3000" dirty="0" err="1" smtClean="0"/>
              <a:t>Redis</a:t>
            </a:r>
            <a:r>
              <a:rPr kumimoji="1" lang="en-US" altLang="ko-KR" sz="3000" dirty="0" smtClean="0"/>
              <a:t> Cluster</a:t>
            </a:r>
            <a:endParaRPr kumimoji="1"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5033963"/>
          </a:xfrm>
        </p:spPr>
        <p:txBody>
          <a:bodyPr>
            <a:normAutofit/>
          </a:bodyPr>
          <a:lstStyle/>
          <a:p>
            <a:r>
              <a:rPr kumimoji="1" lang="ko-KR" altLang="en-US" sz="2000" dirty="0" smtClean="0"/>
              <a:t>클러스터 구성 방법</a:t>
            </a:r>
            <a:endParaRPr kumimoji="1" lang="en-US" altLang="ko-KR" sz="2000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ko-KR" sz="1600" dirty="0" err="1" smtClean="0"/>
              <a:t>redis-trib.rb</a:t>
            </a:r>
            <a:r>
              <a:rPr kumimoji="1" lang="en-US" altLang="ko-KR" sz="1600" dirty="0" smtClean="0"/>
              <a:t> (ruby</a:t>
            </a:r>
            <a:r>
              <a:rPr kumimoji="1" lang="ko-KR" altLang="en-US" sz="1600" dirty="0" smtClean="0"/>
              <a:t> 설치 필요</a:t>
            </a:r>
            <a:r>
              <a:rPr kumimoji="1" lang="en-US" altLang="ko-KR" sz="1600" dirty="0" smtClean="0"/>
              <a:t>)</a:t>
            </a:r>
            <a:br>
              <a:rPr kumimoji="1" lang="en-US" altLang="ko-KR" sz="1600" dirty="0" smtClean="0"/>
            </a:br>
            <a:r>
              <a:rPr lang="pt-BR" altLang="ko-KR" sz="1600" dirty="0" smtClean="0"/>
              <a:t> redis-</a:t>
            </a:r>
            <a:r>
              <a:rPr lang="pt-BR" altLang="ko-KR" sz="1600" dirty="0" err="1" smtClean="0"/>
              <a:t>trib.rb</a:t>
            </a:r>
            <a:r>
              <a:rPr lang="pt-BR" altLang="ko-KR" sz="1600" dirty="0" smtClean="0"/>
              <a:t> </a:t>
            </a:r>
            <a:r>
              <a:rPr lang="pt-BR" altLang="ko-KR" sz="1600" dirty="0" err="1" smtClean="0"/>
              <a:t>create</a:t>
            </a:r>
            <a:r>
              <a:rPr lang="pt-BR" altLang="ko-KR" sz="1600" dirty="0" smtClean="0"/>
              <a:t> --replicas </a:t>
            </a:r>
            <a:r>
              <a:rPr lang="pt-BR" altLang="ko-KR" sz="1600" b="1" dirty="0" smtClean="0"/>
              <a:t>1</a:t>
            </a:r>
            <a:r>
              <a:rPr lang="pt-BR" altLang="ko-KR" sz="1600" dirty="0" smtClean="0"/>
              <a:t> 127.0.0.1:5001 127.0.0.1:5002 127.0.0.1:5003 127.0.0.1:5004 127.0.0.1:5005 127.0.0.1:5006</a:t>
            </a:r>
            <a:br>
              <a:rPr lang="pt-BR" altLang="ko-KR" sz="1600" dirty="0" smtClean="0"/>
            </a:br>
            <a:r>
              <a:rPr lang="en-US" altLang="ko-KR" sz="1600" dirty="0" smtClean="0"/>
              <a:t>=&gt;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replicas</a:t>
            </a:r>
            <a:r>
              <a:rPr lang="ko-KR" altLang="en-US" sz="1600" dirty="0" smtClean="0"/>
              <a:t>는 마스터 노드 당 복제를 몇 개 할 것인지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이면 </a:t>
            </a:r>
            <a:r>
              <a:rPr lang="en-US" altLang="ko-KR" sz="1600" dirty="0" smtClean="0"/>
              <a:t>1:2</a:t>
            </a:r>
            <a:br>
              <a:rPr lang="en-US" altLang="ko-KR" sz="1600" dirty="0" smtClean="0"/>
            </a:br>
            <a:r>
              <a:rPr lang="ko-KR" altLang="en-US" sz="1600" dirty="0" smtClean="0"/>
              <a:t>이를 통해 클러스터를 생성할 경우에는 마스터가 최소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 노드 이상 요구된다</a:t>
            </a:r>
            <a:r>
              <a:rPr lang="en-US" altLang="ko-KR" sz="1600" dirty="0" smtClean="0"/>
              <a:t>.</a:t>
            </a:r>
            <a:r>
              <a:rPr kumimoji="1" lang="en-US" altLang="ko-KR" sz="1600" dirty="0" smtClean="0"/>
              <a:t/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/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=&gt;</a:t>
            </a:r>
            <a:r>
              <a:rPr kumimoji="1" lang="ko-KR" altLang="en-US" sz="1600" dirty="0" smtClean="0"/>
              <a:t> 고가용성을 위해서는 </a:t>
            </a:r>
            <a:r>
              <a:rPr kumimoji="1" lang="en-US" altLang="ko-KR" sz="1600" dirty="0" smtClean="0"/>
              <a:t>manual</a:t>
            </a:r>
            <a:r>
              <a:rPr kumimoji="1" lang="ko-KR" altLang="en-US" sz="1600" dirty="0" smtClean="0"/>
              <a:t>하게 구성 필요</a:t>
            </a:r>
            <a:r>
              <a:rPr kumimoji="1" lang="en-US" altLang="ko-KR" sz="1600" dirty="0" smtClean="0"/>
              <a:t/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=&gt;</a:t>
            </a:r>
            <a:r>
              <a:rPr kumimoji="1" lang="ko-KR" altLang="en-US" sz="1600" dirty="0" smtClean="0"/>
              <a:t> 노드 </a:t>
            </a:r>
            <a:r>
              <a:rPr kumimoji="1" lang="en-US" altLang="ko-KR" sz="1600" dirty="0" smtClean="0"/>
              <a:t>&amp;</a:t>
            </a:r>
            <a:r>
              <a:rPr kumimoji="1" lang="ko-KR" altLang="en-US" sz="1600" dirty="0" smtClean="0"/>
              <a:t> 박스 다운 후에는 구성 변경됨</a:t>
            </a:r>
            <a:r>
              <a:rPr kumimoji="1" lang="en-US" altLang="ko-KR" sz="1600" dirty="0" smtClean="0"/>
              <a:t/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/>
            </a:r>
            <a:br>
              <a:rPr kumimoji="1" lang="en-US" altLang="ko-KR" sz="1600" dirty="0" smtClean="0"/>
            </a:br>
            <a:r>
              <a:rPr kumimoji="1" lang="en-US" altLang="ko-KR" sz="1600" dirty="0" err="1" smtClean="0"/>
              <a:t>cf</a:t>
            </a:r>
            <a:r>
              <a:rPr kumimoji="1" lang="en-US" altLang="ko-KR" sz="1600" dirty="0" smtClean="0"/>
              <a:t>) Ruby version == </a:t>
            </a:r>
            <a:r>
              <a:rPr kumimoji="1" lang="en-US" altLang="ko-KR" sz="1600" dirty="0" err="1" smtClean="0"/>
              <a:t>redis-trib.rb</a:t>
            </a:r>
            <a:r>
              <a:rPr kumimoji="1" lang="en-US" altLang="ko-KR" sz="1600" dirty="0" smtClean="0"/>
              <a:t> version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    Cluster bus port &lt;...&gt;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/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=&gt; DB</a:t>
            </a:r>
            <a:r>
              <a:rPr kumimoji="1" lang="ko-KR" altLang="en-US" sz="1600" dirty="0" smtClean="0"/>
              <a:t>에 데이터 있으면 클러스터 생성 </a:t>
            </a:r>
            <a:r>
              <a:rPr kumimoji="1" lang="en-US" altLang="ko-KR" sz="1600" dirty="0" smtClean="0"/>
              <a:t>X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     -&gt; </a:t>
            </a:r>
            <a:r>
              <a:rPr kumimoji="1" lang="en-US" altLang="ko-KR" sz="1600" dirty="0" smtClean="0"/>
              <a:t>AOF(</a:t>
            </a:r>
            <a:r>
              <a:rPr kumimoji="1" lang="en-US" altLang="ko-KR" sz="1600" dirty="0" err="1" smtClean="0"/>
              <a:t>appendonly.aof</a:t>
            </a:r>
            <a:r>
              <a:rPr kumimoji="1" lang="en-US" altLang="ko-KR" sz="1600" dirty="0" smtClean="0"/>
              <a:t>), RDB(</a:t>
            </a:r>
            <a:r>
              <a:rPr kumimoji="1" lang="en-US" altLang="ko-KR" sz="1600" dirty="0" err="1" smtClean="0"/>
              <a:t>dump.rdb</a:t>
            </a:r>
            <a:r>
              <a:rPr kumimoji="1" lang="en-US" altLang="ko-KR" sz="1600" dirty="0" smtClean="0"/>
              <a:t>)</a:t>
            </a:r>
            <a:r>
              <a:rPr kumimoji="1" lang="ko-KR" altLang="en-US" sz="1600" dirty="0" smtClean="0"/>
              <a:t>로부터 </a:t>
            </a:r>
            <a:r>
              <a:rPr kumimoji="1" lang="ko-KR" altLang="en-US" sz="1600" dirty="0" smtClean="0"/>
              <a:t>데이터 읽으면 안된다</a:t>
            </a:r>
            <a:r>
              <a:rPr kumimoji="1" lang="en-US" altLang="ko-KR" sz="1600" dirty="0" smtClean="0"/>
              <a:t>.</a:t>
            </a:r>
            <a:endParaRPr kumimoji="1" lang="en-US" altLang="ko-KR" sz="1600" dirty="0"/>
          </a:p>
          <a:p>
            <a:pPr marL="800100" lvl="1" indent="-342900">
              <a:buFont typeface="+mj-lt"/>
              <a:buAutoNum type="arabicPeriod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eriod"/>
            </a:pPr>
            <a:r>
              <a:rPr kumimoji="1" lang="ko-KR" altLang="en-US" sz="1600" dirty="0" smtClean="0"/>
              <a:t>클러스터 명령을 통해 직접 구성</a:t>
            </a:r>
            <a:r>
              <a:rPr kumimoji="1" lang="en-US" altLang="ko-KR" sz="1600" dirty="0" smtClean="0"/>
              <a:t> (</a:t>
            </a:r>
            <a:r>
              <a:rPr kumimoji="1" lang="en-US" altLang="ko-KR" sz="1600" dirty="0" smtClean="0">
                <a:hlinkClick r:id="rId3"/>
              </a:rPr>
              <a:t>http://www.redisgate.com/</a:t>
            </a:r>
            <a:r>
              <a:rPr kumimoji="1" lang="en-US" altLang="ko-KR" sz="1600" dirty="0" err="1" smtClean="0">
                <a:hlinkClick r:id="rId3"/>
              </a:rPr>
              <a:t>redis</a:t>
            </a:r>
            <a:r>
              <a:rPr kumimoji="1" lang="en-US" altLang="ko-KR" sz="1600" dirty="0" smtClean="0">
                <a:hlinkClick r:id="rId3"/>
              </a:rPr>
              <a:t>/cluster/</a:t>
            </a:r>
            <a:r>
              <a:rPr kumimoji="1" lang="en-US" altLang="ko-KR" sz="1600" dirty="0" err="1" smtClean="0">
                <a:hlinkClick r:id="rId3"/>
              </a:rPr>
              <a:t>cluster_design.php</a:t>
            </a:r>
            <a:r>
              <a:rPr kumimoji="1" lang="en-US" altLang="ko-KR" sz="1600" dirty="0" smtClean="0"/>
              <a:t>)</a:t>
            </a:r>
            <a:r>
              <a:rPr kumimoji="1" lang="en-US" altLang="ko-KR" sz="1600" dirty="0"/>
              <a:t/>
            </a:r>
            <a:br>
              <a:rPr kumimoji="1" lang="en-US" altLang="ko-KR" sz="1600" dirty="0"/>
            </a:br>
            <a:r>
              <a:rPr kumimoji="1" lang="en-US" altLang="ko-KR" sz="1600" dirty="0" smtClean="0"/>
              <a:t>=&gt;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 smtClean="0"/>
              <a:t>redis.conf</a:t>
            </a:r>
            <a:r>
              <a:rPr kumimoji="1" lang="ko-KR" altLang="en-US" sz="1600" dirty="0" smtClean="0"/>
              <a:t> 를 통한 서버 실행 </a:t>
            </a:r>
            <a:r>
              <a:rPr kumimoji="1" lang="en-US" altLang="ko-KR" sz="1600" dirty="0" smtClean="0"/>
              <a:t>(not standalone)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=&gt; case 1, master 1</a:t>
            </a:r>
            <a:r>
              <a:rPr kumimoji="1" lang="ko-KR" altLang="en-US" sz="1600" dirty="0" smtClean="0"/>
              <a:t>대면 </a:t>
            </a:r>
            <a:r>
              <a:rPr kumimoji="1" lang="en-US" altLang="ko-KR" sz="1600" dirty="0" smtClean="0"/>
              <a:t>cluster </a:t>
            </a:r>
            <a:r>
              <a:rPr kumimoji="1" lang="en-US" altLang="ko-KR" sz="1600" dirty="0" err="1" smtClean="0"/>
              <a:t>addslots</a:t>
            </a:r>
            <a:r>
              <a:rPr kumimoji="1" lang="en-US" altLang="ko-KR" sz="1600" dirty="0" smtClean="0"/>
              <a:t/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            2,           </a:t>
            </a:r>
            <a:r>
              <a:rPr kumimoji="1" lang="ko-KR" altLang="en-US" sz="1600" dirty="0" smtClean="0"/>
              <a:t>    </a:t>
            </a:r>
            <a:r>
              <a:rPr kumimoji="1" lang="en-US" altLang="ko-KR" sz="1600" dirty="0" smtClean="0"/>
              <a:t>+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slave or </a:t>
            </a:r>
            <a:r>
              <a:rPr kumimoji="1" lang="ko-KR" altLang="en-US" sz="1600" dirty="0" smtClean="0"/>
              <a:t>여러 대일 경우에는 </a:t>
            </a:r>
            <a:r>
              <a:rPr kumimoji="1" lang="en-US" altLang="ko-KR" sz="1600" dirty="0" smtClean="0"/>
              <a:t>cluster meet, replica, </a:t>
            </a:r>
            <a:r>
              <a:rPr kumimoji="1" lang="en-US" altLang="ko-KR" sz="1600" dirty="0" err="1" smtClean="0"/>
              <a:t>addslots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eriod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eriod"/>
            </a:pPr>
            <a:endParaRPr kumimoji="1" lang="en-US" altLang="ko-KR" sz="1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46863"/>
            <a:ext cx="3488122" cy="13129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6161" y="2779981"/>
            <a:ext cx="2176624" cy="164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/>
          </a:bodyPr>
          <a:lstStyle/>
          <a:p>
            <a:r>
              <a:rPr kumimoji="1" lang="en-US" altLang="ko-KR" sz="3000" dirty="0" err="1" smtClean="0"/>
              <a:t>Redis</a:t>
            </a:r>
            <a:r>
              <a:rPr kumimoji="1" lang="en-US" altLang="ko-KR" sz="3000" dirty="0" smtClean="0"/>
              <a:t> Cluster</a:t>
            </a:r>
            <a:endParaRPr kumimoji="1"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5033963"/>
          </a:xfrm>
        </p:spPr>
        <p:txBody>
          <a:bodyPr>
            <a:normAutofit/>
          </a:bodyPr>
          <a:lstStyle/>
          <a:p>
            <a:r>
              <a:rPr kumimoji="1" lang="en-US" altLang="ko-KR" sz="2000" dirty="0" err="1" smtClean="0"/>
              <a:t>Redis</a:t>
            </a:r>
            <a:r>
              <a:rPr kumimoji="1" lang="en-US" altLang="ko-KR" sz="2000" dirty="0" smtClean="0"/>
              <a:t> Server</a:t>
            </a:r>
            <a:r>
              <a:rPr kumimoji="1" lang="ko-KR" altLang="en-US" sz="2000" dirty="0" smtClean="0"/>
              <a:t>는 </a:t>
            </a:r>
            <a:r>
              <a:rPr kumimoji="1" lang="en-US" altLang="ko-KR" sz="2000" dirty="0" smtClean="0"/>
              <a:t>Master or Slave(Clone)</a:t>
            </a:r>
          </a:p>
          <a:p>
            <a:pPr lvl="1"/>
            <a:r>
              <a:rPr kumimoji="1" lang="ko-KR" altLang="en-US" sz="1600" dirty="0" smtClean="0"/>
              <a:t>부분적인 노드가 실패나 통신 불능에도 가용성 확보</a:t>
            </a:r>
            <a:endParaRPr kumimoji="1" lang="en-US" altLang="ko-KR" sz="1600" dirty="0" smtClean="0"/>
          </a:p>
          <a:p>
            <a:pPr lvl="1"/>
            <a:endParaRPr kumimoji="1" lang="en-US" altLang="ko-KR" sz="1600" dirty="0" smtClean="0"/>
          </a:p>
          <a:p>
            <a:pPr lvl="1"/>
            <a:r>
              <a:rPr kumimoji="1" lang="en-US" altLang="ko-KR" sz="1600" dirty="0" smtClean="0"/>
              <a:t>A, B, C</a:t>
            </a:r>
            <a:r>
              <a:rPr kumimoji="1" lang="ko-KR" altLang="en-US" sz="1600" dirty="0" smtClean="0"/>
              <a:t>에서 </a:t>
            </a:r>
            <a:r>
              <a:rPr kumimoji="1" lang="en-US" altLang="ko-KR" sz="1600" dirty="0" smtClean="0"/>
              <a:t>B</a:t>
            </a:r>
            <a:r>
              <a:rPr kumimoji="1" lang="ko-KR" altLang="en-US" sz="1600" dirty="0" smtClean="0"/>
              <a:t>가 실패한다면 할당된 </a:t>
            </a:r>
            <a:r>
              <a:rPr kumimoji="1" lang="en-US" altLang="ko-KR" sz="1600" dirty="0" smtClean="0"/>
              <a:t>slot</a:t>
            </a:r>
            <a:r>
              <a:rPr kumimoji="1" lang="ko-KR" altLang="en-US" sz="1600" dirty="0" smtClean="0"/>
              <a:t>을 서비스할 수 없다</a:t>
            </a:r>
            <a:r>
              <a:rPr kumimoji="1" lang="en-US" altLang="ko-KR" sz="1600" dirty="0" smtClean="0"/>
              <a:t>.</a:t>
            </a:r>
          </a:p>
          <a:p>
            <a:pPr lvl="1"/>
            <a:r>
              <a:rPr kumimoji="1" lang="en-US" altLang="ko-KR" sz="1600" dirty="0" smtClean="0"/>
              <a:t>A, B, C / A1, B1, C1</a:t>
            </a:r>
            <a:r>
              <a:rPr kumimoji="1" lang="ko-KR" altLang="en-US" sz="1600" dirty="0" smtClean="0"/>
              <a:t>으로 구성을 하면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B1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B</a:t>
            </a:r>
            <a:r>
              <a:rPr kumimoji="1" lang="ko-KR" altLang="en-US" sz="1600" dirty="0" smtClean="0"/>
              <a:t>를 </a:t>
            </a:r>
            <a:r>
              <a:rPr kumimoji="1" lang="en-US" altLang="ko-KR" sz="1600" dirty="0" smtClean="0"/>
              <a:t>replication</a:t>
            </a:r>
            <a:r>
              <a:rPr kumimoji="1" lang="ko-KR" altLang="en-US" sz="1600" dirty="0" smtClean="0"/>
              <a:t>한다</a:t>
            </a:r>
            <a:r>
              <a:rPr kumimoji="1" lang="en-US" altLang="ko-KR" sz="1600" dirty="0" smtClean="0"/>
              <a:t>.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=&gt;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B</a:t>
            </a:r>
            <a:r>
              <a:rPr kumimoji="1" lang="ko-KR" altLang="en-US" sz="1600" dirty="0" smtClean="0"/>
              <a:t>의 장애 발생시 </a:t>
            </a:r>
            <a:r>
              <a:rPr kumimoji="1" lang="en-US" altLang="ko-KR" sz="1600" dirty="0" smtClean="0"/>
              <a:t>B1</a:t>
            </a:r>
            <a:r>
              <a:rPr kumimoji="1" lang="ko-KR" altLang="en-US" sz="1600" dirty="0" smtClean="0"/>
              <a:t>이 </a:t>
            </a:r>
            <a:r>
              <a:rPr kumimoji="1" lang="en-US" altLang="ko-KR" sz="1600" dirty="0" smtClean="0"/>
              <a:t>election</a:t>
            </a:r>
            <a:r>
              <a:rPr kumimoji="1" lang="ko-KR" altLang="en-US" sz="1600" dirty="0" smtClean="0"/>
              <a:t>을 통해 새로운 </a:t>
            </a:r>
            <a:r>
              <a:rPr kumimoji="1" lang="en-US" altLang="ko-KR" sz="1600" dirty="0" smtClean="0"/>
              <a:t>master</a:t>
            </a:r>
            <a:r>
              <a:rPr kumimoji="1" lang="ko-KR" altLang="en-US" sz="1600" dirty="0" smtClean="0"/>
              <a:t>로 선출</a:t>
            </a:r>
            <a:endParaRPr kumimoji="1" lang="en-US" altLang="ko-KR" sz="1600" dirty="0" smtClean="0"/>
          </a:p>
          <a:p>
            <a:pPr lvl="1"/>
            <a:endParaRPr kumimoji="1" lang="en-US" altLang="ko-KR" sz="1600" dirty="0"/>
          </a:p>
          <a:p>
            <a:pPr lvl="1"/>
            <a:r>
              <a:rPr kumimoji="1" lang="ko-KR" altLang="en-US" sz="1600" dirty="0" smtClean="0"/>
              <a:t>만일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B</a:t>
            </a:r>
            <a:r>
              <a:rPr kumimoji="1" lang="ko-KR" altLang="en-US" sz="1600" dirty="0" smtClean="0"/>
              <a:t>와 </a:t>
            </a:r>
            <a:r>
              <a:rPr kumimoji="1" lang="en-US" altLang="ko-KR" sz="1600" dirty="0" smtClean="0"/>
              <a:t>B1</a:t>
            </a:r>
            <a:r>
              <a:rPr kumimoji="1" lang="ko-KR" altLang="en-US" sz="1600" dirty="0" smtClean="0"/>
              <a:t>이 모두 </a:t>
            </a:r>
            <a:r>
              <a:rPr kumimoji="1" lang="en-US" altLang="ko-KR" sz="1600" dirty="0" smtClean="0"/>
              <a:t>fail</a:t>
            </a:r>
            <a:r>
              <a:rPr kumimoji="1" lang="ko-KR" altLang="en-US" sz="1600" dirty="0" smtClean="0"/>
              <a:t>이 될 경우에는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지속적으로 서비스를 할 수 없다</a:t>
            </a:r>
            <a:r>
              <a:rPr kumimoji="1" lang="en-US" altLang="ko-KR" sz="1600" dirty="0" smtClean="0"/>
              <a:t>.</a:t>
            </a:r>
          </a:p>
          <a:p>
            <a:pPr lvl="1"/>
            <a:endParaRPr kumimoji="1" lang="en-US" altLang="ko-KR" sz="1600" dirty="0"/>
          </a:p>
          <a:p>
            <a:pPr lvl="1"/>
            <a:r>
              <a:rPr kumimoji="1" lang="ko-KR" altLang="en-US" sz="1600" dirty="0" smtClean="0"/>
              <a:t>이에 대한 방법으로는 </a:t>
            </a:r>
            <a:r>
              <a:rPr kumimoji="1" lang="en-US" altLang="ko-KR" sz="1600" dirty="0" err="1" smtClean="0"/>
              <a:t>nodes.conf</a:t>
            </a:r>
            <a:r>
              <a:rPr kumimoji="1" lang="ko-KR" altLang="en-US" sz="1600" dirty="0" smtClean="0"/>
              <a:t> 파일을 사용하거나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cluster forget, cluster meet, </a:t>
            </a:r>
            <a:r>
              <a:rPr kumimoji="1" lang="en-US" altLang="ko-KR" sz="1600" dirty="0" err="1" smtClean="0"/>
              <a:t>redis-trib</a:t>
            </a:r>
            <a:r>
              <a:rPr kumimoji="1" lang="en-US" altLang="ko-KR" sz="1600" dirty="0" smtClean="0"/>
              <a:t> </a:t>
            </a:r>
            <a:r>
              <a:rPr kumimoji="1" lang="en-US" altLang="ko-KR" sz="1600" dirty="0" err="1" smtClean="0"/>
              <a:t>reshard</a:t>
            </a:r>
            <a:r>
              <a:rPr kumimoji="1" lang="ko-KR" altLang="en-US" sz="1600" dirty="0" smtClean="0"/>
              <a:t> 명령어 사용해야 한다</a:t>
            </a:r>
            <a:r>
              <a:rPr kumimoji="1" lang="en-US" altLang="ko-KR" sz="1600" dirty="0" smtClean="0"/>
              <a:t>.</a:t>
            </a:r>
          </a:p>
          <a:p>
            <a:pPr lvl="2"/>
            <a:r>
              <a:rPr kumimoji="1" lang="en-US" altLang="ko-KR" sz="1600" dirty="0" err="1" smtClean="0"/>
              <a:t>nodes.conf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클러스터 모드일 때 각 노드의 정보를 보관하는 파일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 smtClean="0"/>
              <a:t>Redis</a:t>
            </a:r>
            <a:r>
              <a:rPr kumimoji="1" lang="en-US" altLang="ko-KR" sz="1600" dirty="0" smtClean="0"/>
              <a:t> server</a:t>
            </a:r>
            <a:r>
              <a:rPr kumimoji="1" lang="ko-KR" altLang="en-US" sz="1600" dirty="0" smtClean="0"/>
              <a:t>가 기록</a:t>
            </a:r>
            <a:r>
              <a:rPr kumimoji="1" lang="en-US" altLang="ko-KR" sz="1600" dirty="0"/>
              <a:t/>
            </a:r>
            <a:br>
              <a:rPr kumimoji="1" lang="en-US" altLang="ko-KR" sz="1600" dirty="0"/>
            </a:br>
            <a:r>
              <a:rPr kumimoji="1" lang="ko-KR" altLang="en-US" sz="1600" dirty="0" smtClean="0"/>
              <a:t>                해당 파일을 사용할 수 있으면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가용 머신에서 파일 복사 실행하면 바로 클러스터에 붙음</a:t>
            </a:r>
            <a:endParaRPr kumimoji="1" lang="en-US" altLang="ko-KR" sz="1600" dirty="0" smtClean="0"/>
          </a:p>
          <a:p>
            <a:pPr lvl="2"/>
            <a:endParaRPr kumimoji="1" lang="en-US" altLang="ko-KR" sz="1600" dirty="0" smtClean="0"/>
          </a:p>
          <a:p>
            <a:pPr lvl="1"/>
            <a:endParaRPr kumimoji="1" lang="en-US" altLang="ko-KR" sz="1600" dirty="0" smtClean="0"/>
          </a:p>
          <a:p>
            <a:endParaRPr kumimoji="1" lang="en-US" altLang="ko-KR" sz="2000" dirty="0"/>
          </a:p>
          <a:p>
            <a:endParaRPr kumimoji="1" lang="en-US" altLang="ko-KR" sz="20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914" y="4747189"/>
            <a:ext cx="5752171" cy="211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4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/>
          </a:bodyPr>
          <a:lstStyle/>
          <a:p>
            <a:r>
              <a:rPr kumimoji="1" lang="en-US" altLang="ko-KR" sz="3000" dirty="0" err="1" smtClean="0"/>
              <a:t>Redis</a:t>
            </a:r>
            <a:r>
              <a:rPr kumimoji="1" lang="en-US" altLang="ko-KR" sz="3000" dirty="0" smtClean="0"/>
              <a:t> Cluster</a:t>
            </a:r>
            <a:endParaRPr kumimoji="1"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5625790"/>
          </a:xfrm>
        </p:spPr>
        <p:txBody>
          <a:bodyPr>
            <a:normAutofit/>
          </a:bodyPr>
          <a:lstStyle/>
          <a:p>
            <a:r>
              <a:rPr kumimoji="1" lang="en-US" altLang="ko-KR" sz="2000" dirty="0" err="1" smtClean="0"/>
              <a:t>Redis</a:t>
            </a:r>
            <a:r>
              <a:rPr kumimoji="1" lang="en-US" altLang="ko-KR" sz="2000" dirty="0" smtClean="0"/>
              <a:t> Server</a:t>
            </a:r>
            <a:r>
              <a:rPr kumimoji="1" lang="ko-KR" altLang="en-US" sz="2000" dirty="0" smtClean="0"/>
              <a:t> </a:t>
            </a:r>
            <a:r>
              <a:rPr kumimoji="1" lang="en-US" altLang="ko-KR" sz="2000" dirty="0" smtClean="0"/>
              <a:t>Failover (Cont.)</a:t>
            </a:r>
          </a:p>
          <a:p>
            <a:pPr lvl="1"/>
            <a:r>
              <a:rPr kumimoji="1" lang="ko-KR" altLang="en-US" sz="1600" dirty="0" smtClean="0"/>
              <a:t>마스터 노드 다운의 경우</a:t>
            </a:r>
            <a:endParaRPr kumimoji="1" lang="en-US" altLang="ko-KR" sz="1600" dirty="0"/>
          </a:p>
          <a:p>
            <a:pPr marL="800100" lvl="1" indent="-342900">
              <a:buFont typeface="+mj-lt"/>
              <a:buAutoNum type="arabicPeriod"/>
            </a:pPr>
            <a:r>
              <a:rPr kumimoji="1" lang="ko-KR" altLang="en-US" sz="1600" dirty="0" smtClean="0"/>
              <a:t>다운된 노드를 클러스터에서 제거</a:t>
            </a:r>
            <a:r>
              <a:rPr kumimoji="1" lang="en-US" altLang="ko-KR" sz="1600" dirty="0" smtClean="0"/>
              <a:t/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=&gt;</a:t>
            </a:r>
            <a:r>
              <a:rPr kumimoji="1" lang="ko-KR" altLang="en-US" sz="1600" dirty="0" smtClean="0"/>
              <a:t> 살아 있는 모든 노드에서 수행</a:t>
            </a:r>
            <a:r>
              <a:rPr kumimoji="1" lang="en-US" altLang="ko-KR" sz="1600" dirty="0"/>
              <a:t/>
            </a:r>
            <a:br>
              <a:rPr kumimoji="1" lang="en-US" altLang="ko-KR" sz="1600" dirty="0"/>
            </a:br>
            <a:r>
              <a:rPr kumimoji="1" lang="en-US" altLang="ko-KR" sz="1600" dirty="0" smtClean="0"/>
              <a:t>ex) </a:t>
            </a:r>
            <a:r>
              <a:rPr lang="en-US" altLang="ko-KR" sz="1600" dirty="0" err="1"/>
              <a:t>src</a:t>
            </a:r>
            <a:r>
              <a:rPr lang="en-US" altLang="ko-KR" sz="1600" dirty="0"/>
              <a:t>/</a:t>
            </a:r>
            <a:r>
              <a:rPr lang="en-US" altLang="ko-KR" sz="1600" dirty="0" err="1"/>
              <a:t>redis</a:t>
            </a:r>
            <a:r>
              <a:rPr lang="en-US" altLang="ko-KR" sz="1600" dirty="0"/>
              <a:t>-cli -p 5001 </a:t>
            </a:r>
            <a:r>
              <a:rPr lang="en-US" altLang="ko-KR" sz="1600" b="1" dirty="0"/>
              <a:t>cluster forget</a:t>
            </a:r>
            <a:r>
              <a:rPr lang="en-US" altLang="ko-KR" sz="1600" dirty="0"/>
              <a:t> </a:t>
            </a:r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nodeID</a:t>
            </a:r>
            <a:r>
              <a:rPr lang="en-US" altLang="ko-KR" sz="1600" dirty="0" smtClean="0"/>
              <a:t>&gt;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ko-KR" altLang="en-US" sz="1600" dirty="0" smtClean="0"/>
              <a:t>없어진 노드의 </a:t>
            </a:r>
            <a:r>
              <a:rPr kumimoji="1" lang="en-US" altLang="ko-KR" sz="1600" dirty="0" smtClean="0"/>
              <a:t>slot</a:t>
            </a:r>
            <a:r>
              <a:rPr kumimoji="1" lang="ko-KR" altLang="en-US" sz="1600" dirty="0" smtClean="0"/>
              <a:t> 할당 </a:t>
            </a:r>
            <a:r>
              <a:rPr kumimoji="1" lang="en-US" altLang="ko-KR" sz="1600" b="1" dirty="0" smtClean="0"/>
              <a:t>cluster </a:t>
            </a:r>
            <a:r>
              <a:rPr kumimoji="1" lang="en-US" altLang="ko-KR" sz="1600" b="1" dirty="0" err="1" smtClean="0"/>
              <a:t>addslot</a:t>
            </a:r>
            <a:endParaRPr kumimoji="1" lang="en-US" altLang="ko-KR" sz="1600" b="1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ko-KR" altLang="en-US" sz="1600" dirty="0" smtClean="0"/>
              <a:t>신규 노드 할당 후 </a:t>
            </a:r>
            <a:r>
              <a:rPr kumimoji="1" lang="en-US" altLang="ko-KR" sz="1600" b="1" dirty="0" smtClean="0"/>
              <a:t>cluster-meet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dirty="0" smtClean="0"/>
              <a:t>슬롯 재할당 </a:t>
            </a:r>
            <a:r>
              <a:rPr lang="en-US" altLang="ko-KR" sz="1600" b="1" dirty="0" err="1" smtClean="0"/>
              <a:t>redis-trib.rb</a:t>
            </a:r>
            <a:r>
              <a:rPr lang="en-US" altLang="ko-KR" sz="1600" b="1" dirty="0" smtClean="0"/>
              <a:t> </a:t>
            </a:r>
            <a:r>
              <a:rPr lang="en-US" altLang="ko-KR" sz="1600" b="1" dirty="0" err="1" smtClean="0"/>
              <a:t>reshard</a:t>
            </a:r>
            <a:endParaRPr lang="en-US" altLang="ko-KR" sz="1600" b="1" dirty="0" smtClean="0"/>
          </a:p>
          <a:p>
            <a:pPr marL="800100" lvl="1" indent="-342900">
              <a:buFont typeface="+mj-lt"/>
              <a:buAutoNum type="arabicPeriod"/>
            </a:pPr>
            <a:endParaRPr kumimoji="1" lang="en-US" altLang="ko-KR" sz="1600" b="1" dirty="0"/>
          </a:p>
          <a:p>
            <a:pPr lvl="1"/>
            <a:r>
              <a:rPr kumimoji="1" lang="ko-KR" altLang="en-US" sz="1600" dirty="0" smtClean="0"/>
              <a:t>슬레이브가 있으면</a:t>
            </a:r>
            <a:r>
              <a:rPr kumimoji="1" lang="en-US" altLang="ko-KR" sz="1600" dirty="0" smtClean="0"/>
              <a:t>?</a:t>
            </a:r>
          </a:p>
          <a:p>
            <a:pPr lvl="1"/>
            <a:endParaRPr kumimoji="1" lang="en-US" altLang="ko-KR" sz="1600" dirty="0"/>
          </a:p>
          <a:p>
            <a:pPr lvl="1"/>
            <a:endParaRPr kumimoji="1" lang="en-US" altLang="ko-KR" sz="1600" dirty="0" smtClean="0"/>
          </a:p>
          <a:p>
            <a:pPr lvl="1"/>
            <a:endParaRPr kumimoji="1" lang="en-US" altLang="ko-KR" sz="1600" dirty="0"/>
          </a:p>
          <a:p>
            <a:pPr lvl="1"/>
            <a:endParaRPr kumimoji="1" lang="en-US" altLang="ko-KR" sz="1600" dirty="0" smtClean="0"/>
          </a:p>
          <a:p>
            <a:pPr lvl="1"/>
            <a:endParaRPr kumimoji="1" lang="en-US" altLang="ko-KR" sz="1600" dirty="0" smtClean="0"/>
          </a:p>
          <a:p>
            <a:pPr marL="457200" lvl="1" indent="0">
              <a:buNone/>
            </a:pPr>
            <a:endParaRPr kumimoji="1" lang="en-US" altLang="ko-KR" sz="1600" dirty="0" smtClean="0"/>
          </a:p>
          <a:p>
            <a:pPr marL="457200" lvl="1" indent="0">
              <a:buNone/>
            </a:pPr>
            <a:endParaRPr kumimoji="1" lang="en-US" altLang="ko-KR" sz="1600" dirty="0"/>
          </a:p>
          <a:p>
            <a:pPr marL="457200" lvl="1" indent="0">
              <a:buNone/>
            </a:pPr>
            <a:endParaRPr kumimoji="1" lang="en-US" altLang="ko-KR" sz="1600" dirty="0" smtClean="0"/>
          </a:p>
          <a:p>
            <a:pPr marL="457200" lvl="1" indent="0">
              <a:buNone/>
            </a:pPr>
            <a:r>
              <a:rPr kumimoji="1" lang="en-US" altLang="ko-KR" sz="1600" dirty="0" smtClean="0"/>
              <a:t>=&gt;</a:t>
            </a:r>
            <a:r>
              <a:rPr kumimoji="1" lang="ko-KR" altLang="en-US" sz="1600" dirty="0" smtClean="0"/>
              <a:t> 이전에 다운된 마스터 노드 재부팅시에는 마스터로 시작하지만</a:t>
            </a:r>
            <a:r>
              <a:rPr kumimoji="1" lang="en-US" altLang="ko-KR" sz="1600" dirty="0" smtClean="0"/>
              <a:t/>
            </a:r>
            <a:br>
              <a:rPr kumimoji="1" lang="en-US" altLang="ko-KR" sz="1600" dirty="0" smtClean="0"/>
            </a:br>
            <a:r>
              <a:rPr kumimoji="1" lang="ko-KR" altLang="en-US" sz="1600" dirty="0" smtClean="0"/>
              <a:t>구성 변경을 감지하고 자동적으로 슬레이브로 전환</a:t>
            </a:r>
            <a:endParaRPr kumimoji="1" lang="en-US" altLang="ko-KR" sz="1600" dirty="0"/>
          </a:p>
          <a:p>
            <a:pPr marL="800100" lvl="1" indent="-342900">
              <a:buFont typeface="+mj-lt"/>
              <a:buAutoNum type="arabicPeriod"/>
            </a:pPr>
            <a:endParaRPr kumimoji="1" lang="en-US" altLang="ko-KR" sz="1600" dirty="0" smtClean="0"/>
          </a:p>
          <a:p>
            <a:pPr lvl="1"/>
            <a:endParaRPr kumimoji="1" lang="en-US" altLang="ko-KR" sz="1600" dirty="0" smtClean="0"/>
          </a:p>
          <a:p>
            <a:endParaRPr kumimoji="1" lang="en-US" altLang="ko-KR" sz="2000" dirty="0"/>
          </a:p>
          <a:p>
            <a:endParaRPr kumimoji="1" lang="en-US" altLang="ko-KR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291" y="532896"/>
            <a:ext cx="3521831" cy="146638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942755" y="2151681"/>
            <a:ext cx="32989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dirty="0" smtClean="0">
                <a:solidFill>
                  <a:srgbClr val="000000"/>
                </a:solidFill>
                <a:effectLst/>
                <a:latin typeface="Open Sans" charset="0"/>
              </a:rPr>
              <a:t>&lt;</a:t>
            </a:r>
            <a:r>
              <a:rPr lang="en-US" altLang="ko-KR" dirty="0" err="1" smtClean="0">
                <a:solidFill>
                  <a:srgbClr val="000000"/>
                </a:solidFill>
                <a:latin typeface="Open Sans" charset="0"/>
              </a:rPr>
              <a:t>redis.conf</a:t>
            </a:r>
            <a:r>
              <a:rPr lang="en-US" altLang="ko-KR" dirty="0" smtClean="0">
                <a:solidFill>
                  <a:srgbClr val="000000"/>
                </a:solidFill>
                <a:latin typeface="Open Sans" charset="0"/>
              </a:rPr>
              <a:t>&gt;</a:t>
            </a:r>
            <a:endParaRPr lang="en-US" altLang="ko-KR" b="0" i="0" dirty="0" smtClean="0">
              <a:solidFill>
                <a:srgbClr val="000000"/>
              </a:solidFill>
              <a:effectLst/>
              <a:latin typeface="Open Sans" charset="0"/>
            </a:endParaRPr>
          </a:p>
          <a:p>
            <a:r>
              <a:rPr lang="en-US" altLang="ko-KR" b="0" i="0" dirty="0" smtClean="0">
                <a:solidFill>
                  <a:srgbClr val="000000"/>
                </a:solidFill>
                <a:effectLst/>
                <a:latin typeface="Open Sans" charset="0"/>
              </a:rPr>
              <a:t>port 5001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i="0" dirty="0" smtClean="0">
                <a:solidFill>
                  <a:srgbClr val="000000"/>
                </a:solidFill>
                <a:effectLst/>
                <a:latin typeface="Open Sans" charset="0"/>
              </a:rPr>
              <a:t>cluster-enabled yes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i="0" dirty="0" smtClean="0">
                <a:solidFill>
                  <a:srgbClr val="000000"/>
                </a:solidFill>
                <a:effectLst/>
                <a:latin typeface="Open Sans" charset="0"/>
              </a:rPr>
              <a:t>cluster-</a:t>
            </a:r>
            <a:r>
              <a:rPr lang="en-US" altLang="ko-KR" b="0" i="0" dirty="0" err="1" smtClean="0">
                <a:solidFill>
                  <a:srgbClr val="000000"/>
                </a:solidFill>
                <a:effectLst/>
                <a:latin typeface="Open Sans" charset="0"/>
              </a:rPr>
              <a:t>config</a:t>
            </a:r>
            <a:r>
              <a:rPr lang="en-US" altLang="ko-KR" b="0" i="0" dirty="0" smtClean="0">
                <a:solidFill>
                  <a:srgbClr val="000000"/>
                </a:solidFill>
                <a:effectLst/>
                <a:latin typeface="Open Sans" charset="0"/>
              </a:rPr>
              <a:t>-file </a:t>
            </a:r>
            <a:r>
              <a:rPr lang="en-US" altLang="ko-KR" b="0" i="0" dirty="0" err="1" smtClean="0">
                <a:solidFill>
                  <a:srgbClr val="000000"/>
                </a:solidFill>
                <a:effectLst/>
                <a:latin typeface="Open Sans" charset="0"/>
              </a:rPr>
              <a:t>nodes.conf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i="0" dirty="0" smtClean="0">
                <a:solidFill>
                  <a:srgbClr val="000000"/>
                </a:solidFill>
                <a:effectLst/>
                <a:latin typeface="Open Sans" charset="0"/>
              </a:rPr>
              <a:t>cluster-node-timeout 3000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i="0" dirty="0" smtClean="0">
                <a:solidFill>
                  <a:srgbClr val="000000"/>
                </a:solidFill>
                <a:effectLst/>
                <a:latin typeface="Open Sans" charset="0"/>
              </a:rPr>
              <a:t>cluster-require-full-coverage yes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i="0" dirty="0" err="1" smtClean="0">
                <a:solidFill>
                  <a:srgbClr val="000000"/>
                </a:solidFill>
                <a:effectLst/>
                <a:latin typeface="Open Sans" charset="0"/>
              </a:rPr>
              <a:t>appendonly</a:t>
            </a:r>
            <a:r>
              <a:rPr lang="en-US" altLang="ko-KR" b="0" i="0" dirty="0" smtClean="0">
                <a:solidFill>
                  <a:srgbClr val="000000"/>
                </a:solidFill>
                <a:effectLst/>
                <a:latin typeface="Open Sans" charset="0"/>
              </a:rPr>
              <a:t> yes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i="0" dirty="0" err="1" smtClean="0">
                <a:solidFill>
                  <a:srgbClr val="000000"/>
                </a:solidFill>
                <a:effectLst/>
                <a:latin typeface="Open Sans" charset="0"/>
              </a:rPr>
              <a:t>dir</a:t>
            </a:r>
            <a:r>
              <a:rPr lang="en-US" altLang="ko-KR" b="0" i="0" dirty="0" smtClean="0">
                <a:solidFill>
                  <a:srgbClr val="000000"/>
                </a:solidFill>
                <a:effectLst/>
                <a:latin typeface="Open Sans" charset="0"/>
              </a:rPr>
              <a:t> /path/to/5001/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38200" y="4004806"/>
            <a:ext cx="69951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i="0" dirty="0" smtClean="0">
                <a:solidFill>
                  <a:srgbClr val="000000"/>
                </a:solidFill>
                <a:effectLst/>
                <a:latin typeface="Open Sans" charset="0"/>
              </a:rPr>
              <a:t>38809:S # Connection with master lost.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b="0" i="0" dirty="0" smtClean="0">
                <a:solidFill>
                  <a:srgbClr val="000000"/>
                </a:solidFill>
                <a:effectLst/>
                <a:latin typeface="Open Sans" charset="0"/>
              </a:rPr>
              <a:t>38809:S # Cluster state changed: fail </a:t>
            </a:r>
            <a:r>
              <a:rPr lang="en-US" altLang="ko-KR" sz="1400" dirty="0" smtClean="0"/>
              <a:t>  </a:t>
            </a:r>
            <a:r>
              <a:rPr lang="en-US" altLang="ko-KR" sz="1000" dirty="0" smtClean="0"/>
              <a:t>4</a:t>
            </a:r>
            <a:r>
              <a:rPr lang="ko-KR" altLang="en-US" sz="1000" dirty="0" smtClean="0"/>
              <a:t>초 후에 </a:t>
            </a:r>
            <a:r>
              <a:rPr lang="en-US" altLang="ko-KR" sz="1000" dirty="0" smtClean="0"/>
              <a:t>Cluster fail</a:t>
            </a:r>
            <a:r>
              <a:rPr lang="en-US" altLang="ko-KR" sz="1400" dirty="0" smtClean="0"/>
              <a:t> </a:t>
            </a:r>
            <a:br>
              <a:rPr lang="en-US" altLang="ko-KR" sz="1400" dirty="0" smtClean="0"/>
            </a:br>
            <a:r>
              <a:rPr lang="en-US" altLang="ko-KR" sz="1400" b="0" i="0" dirty="0" smtClean="0">
                <a:solidFill>
                  <a:srgbClr val="000000"/>
                </a:solidFill>
                <a:effectLst/>
                <a:latin typeface="Open Sans" charset="0"/>
              </a:rPr>
              <a:t>38809:S # Failover election won: I'm the new master. </a:t>
            </a:r>
            <a:r>
              <a:rPr lang="en-US" altLang="ko-KR" sz="1400" dirty="0" smtClean="0"/>
              <a:t>  </a:t>
            </a:r>
            <a:r>
              <a:rPr lang="ko-KR" altLang="en-US" sz="1000" dirty="0" smtClean="0"/>
              <a:t>슬레이브가 마스터로 승격 </a:t>
            </a:r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r>
              <a:rPr lang="en-US" altLang="ko-KR" sz="1400" b="0" i="0" dirty="0" smtClean="0">
                <a:solidFill>
                  <a:srgbClr val="000000"/>
                </a:solidFill>
                <a:effectLst/>
                <a:latin typeface="Open Sans" charset="0"/>
              </a:rPr>
              <a:t>38809:M # Cluster state changed: ok </a:t>
            </a:r>
            <a:r>
              <a:rPr lang="en-US" altLang="ko-KR" sz="1400" dirty="0" smtClean="0"/>
              <a:t>  </a:t>
            </a:r>
            <a:r>
              <a:rPr lang="en-US" altLang="ko-KR" sz="1000" dirty="0" smtClean="0"/>
              <a:t>Cluster ok</a:t>
            </a:r>
            <a:r>
              <a:rPr lang="en-US" altLang="ko-KR" sz="1600" dirty="0" smtClean="0"/>
              <a:t> 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838200" y="5152987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b="0" i="0" dirty="0" smtClean="0">
                <a:solidFill>
                  <a:srgbClr val="000000"/>
                </a:solidFill>
                <a:effectLst/>
                <a:latin typeface="Open Sans" charset="0"/>
              </a:rPr>
              <a:t>38797:M # Cluster state changed: fail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b="0" i="0" dirty="0" smtClean="0">
                <a:solidFill>
                  <a:srgbClr val="000000"/>
                </a:solidFill>
                <a:effectLst/>
                <a:latin typeface="Open Sans" charset="0"/>
              </a:rPr>
              <a:t>38797:M # Failover </a:t>
            </a:r>
            <a:r>
              <a:rPr lang="en-US" altLang="ko-KR" sz="1400" b="0" i="0" dirty="0" err="1" smtClean="0">
                <a:solidFill>
                  <a:srgbClr val="000000"/>
                </a:solidFill>
                <a:effectLst/>
                <a:latin typeface="Open Sans" charset="0"/>
              </a:rPr>
              <a:t>auth</a:t>
            </a:r>
            <a:r>
              <a:rPr lang="en-US" altLang="ko-KR" sz="1400" b="0" i="0" dirty="0" smtClean="0">
                <a:solidFill>
                  <a:srgbClr val="000000"/>
                </a:solidFill>
                <a:effectLst/>
                <a:latin typeface="Open Sans" charset="0"/>
              </a:rPr>
              <a:t> granted to f55ff1ca79ed8261370e172782759f81a0e48040 for epoch 7 </a:t>
            </a:r>
            <a:r>
              <a:rPr lang="en-US" altLang="ko-KR" sz="1400" dirty="0" smtClean="0"/>
              <a:t>  </a:t>
            </a:r>
            <a:r>
              <a:rPr lang="en-US" altLang="ko-KR" sz="1000" dirty="0" smtClean="0"/>
              <a:t>Failover </a:t>
            </a:r>
            <a:r>
              <a:rPr lang="ko-KR" altLang="en-US" sz="1000" dirty="0" smtClean="0"/>
              <a:t>완료 </a:t>
            </a:r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r>
              <a:rPr lang="en-US" altLang="ko-KR" sz="1400" b="0" i="0" dirty="0" smtClean="0">
                <a:solidFill>
                  <a:srgbClr val="000000"/>
                </a:solidFill>
                <a:effectLst/>
                <a:latin typeface="Open Sans" charset="0"/>
              </a:rPr>
              <a:t>38797:M # Cluster state changed: ok </a:t>
            </a:r>
            <a:r>
              <a:rPr lang="en-US" altLang="ko-KR" sz="1400" dirty="0" smtClean="0"/>
              <a:t>  </a:t>
            </a:r>
            <a:r>
              <a:rPr lang="en-US" altLang="ko-KR" sz="1000" dirty="0" smtClean="0"/>
              <a:t>Cluster </a:t>
            </a:r>
            <a:r>
              <a:rPr lang="ko-KR" altLang="en-US" sz="1000" dirty="0" smtClean="0"/>
              <a:t>상태 변경</a:t>
            </a:r>
            <a:endParaRPr lang="ko-KR" altLang="en-US" sz="1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238" y="4367671"/>
            <a:ext cx="2653936" cy="21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/>
          </a:bodyPr>
          <a:lstStyle/>
          <a:p>
            <a:r>
              <a:rPr kumimoji="1" lang="en-US" altLang="ko-KR" sz="3000" dirty="0" err="1" smtClean="0"/>
              <a:t>Redis</a:t>
            </a:r>
            <a:r>
              <a:rPr kumimoji="1" lang="en-US" altLang="ko-KR" sz="3000" dirty="0" smtClean="0"/>
              <a:t> Cluster</a:t>
            </a:r>
            <a:endParaRPr kumimoji="1"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5033963"/>
          </a:xfrm>
        </p:spPr>
        <p:txBody>
          <a:bodyPr>
            <a:normAutofit/>
          </a:bodyPr>
          <a:lstStyle/>
          <a:p>
            <a:r>
              <a:rPr kumimoji="1" lang="en-US" altLang="ko-KR" sz="2000" dirty="0" err="1" smtClean="0"/>
              <a:t>Redis</a:t>
            </a:r>
            <a:r>
              <a:rPr kumimoji="1" lang="en-US" altLang="ko-KR" sz="2000" dirty="0" smtClean="0"/>
              <a:t> Server</a:t>
            </a:r>
            <a:r>
              <a:rPr kumimoji="1" lang="ko-KR" altLang="en-US" sz="2000" dirty="0" smtClean="0"/>
              <a:t> </a:t>
            </a:r>
            <a:r>
              <a:rPr kumimoji="1" lang="en-US" altLang="ko-KR" sz="2000" dirty="0"/>
              <a:t>c</a:t>
            </a:r>
            <a:r>
              <a:rPr kumimoji="1" lang="en-US" altLang="ko-KR" sz="2000" dirty="0" smtClean="0"/>
              <a:t>onsistency guarantee</a:t>
            </a:r>
          </a:p>
          <a:p>
            <a:pPr lvl="1"/>
            <a:r>
              <a:rPr kumimoji="1" lang="en-US" altLang="ko-KR" sz="1600" dirty="0" smtClean="0"/>
              <a:t>Strong consistency</a:t>
            </a:r>
            <a:r>
              <a:rPr kumimoji="1" lang="ko-KR" altLang="en-US" sz="1600" dirty="0" smtClean="0"/>
              <a:t>를 보장하기 않음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(consistency</a:t>
            </a:r>
            <a:r>
              <a:rPr kumimoji="1" lang="ko-KR" altLang="en-US" sz="1600" dirty="0" smtClean="0"/>
              <a:t>와 성능 간의 </a:t>
            </a:r>
            <a:r>
              <a:rPr kumimoji="1" lang="en-US" altLang="ko-KR" sz="1600" dirty="0" smtClean="0"/>
              <a:t>trade-off)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-&gt;</a:t>
            </a:r>
            <a:r>
              <a:rPr kumimoji="1" lang="ko-KR" altLang="en-US" sz="1600" dirty="0" smtClean="0"/>
              <a:t> 특정 조건에서 </a:t>
            </a:r>
            <a:r>
              <a:rPr kumimoji="1" lang="en-US" altLang="ko-KR" sz="1600" dirty="0" smtClean="0"/>
              <a:t>Cluster</a:t>
            </a:r>
            <a:r>
              <a:rPr kumimoji="1" lang="ko-KR" altLang="en-US" sz="1600" dirty="0" smtClean="0"/>
              <a:t>가 </a:t>
            </a:r>
            <a:r>
              <a:rPr kumimoji="1" lang="en-US" altLang="ko-KR" sz="1600" dirty="0" smtClean="0"/>
              <a:t>Client</a:t>
            </a:r>
            <a:r>
              <a:rPr kumimoji="1" lang="ko-KR" altLang="en-US" sz="1600" dirty="0" smtClean="0"/>
              <a:t>의 데이터를 잃어버릴 수 있다</a:t>
            </a:r>
            <a:r>
              <a:rPr kumimoji="1" lang="en-US" altLang="ko-KR" sz="1600" dirty="0" smtClean="0"/>
              <a:t>.</a:t>
            </a:r>
          </a:p>
          <a:p>
            <a:pPr lvl="1"/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ko-KR" sz="1600" dirty="0" smtClean="0"/>
              <a:t>Asynchronous replication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Client</a:t>
            </a:r>
            <a:r>
              <a:rPr kumimoji="1" lang="ko-KR" altLang="en-US" sz="1600" dirty="0" smtClean="0"/>
              <a:t>가 </a:t>
            </a:r>
            <a:r>
              <a:rPr kumimoji="1" lang="en-US" altLang="ko-KR" sz="1600" dirty="0" smtClean="0"/>
              <a:t>Master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B</a:t>
            </a:r>
            <a:r>
              <a:rPr kumimoji="1" lang="ko-KR" altLang="en-US" sz="1600" dirty="0" smtClean="0"/>
              <a:t>에게 데이터를 쓴다</a:t>
            </a:r>
            <a:r>
              <a:rPr kumimoji="1" lang="en-US" altLang="ko-KR" sz="1600" dirty="0" smtClean="0"/>
              <a:t>.</a:t>
            </a:r>
            <a:br>
              <a:rPr kumimoji="1" lang="en-US" altLang="ko-KR" sz="1600" dirty="0" smtClean="0"/>
            </a:br>
            <a:r>
              <a:rPr kumimoji="1" lang="en-US" altLang="ko-KR" sz="1600" dirty="0" smtClean="0">
                <a:solidFill>
                  <a:srgbClr val="FF0000"/>
                </a:solidFill>
              </a:rPr>
              <a:t>Master B</a:t>
            </a:r>
            <a:r>
              <a:rPr kumimoji="1" lang="ko-KR" altLang="en-US" sz="1600" dirty="0" smtClean="0">
                <a:solidFill>
                  <a:srgbClr val="FF0000"/>
                </a:solidFill>
              </a:rPr>
              <a:t>가 </a:t>
            </a:r>
            <a:r>
              <a:rPr kumimoji="1" lang="en-US" altLang="ko-KR" sz="1600" dirty="0" smtClean="0">
                <a:solidFill>
                  <a:srgbClr val="FF0000"/>
                </a:solidFill>
              </a:rPr>
              <a:t>Client</a:t>
            </a:r>
            <a:r>
              <a:rPr kumimoji="1" lang="ko-KR" altLang="en-US" sz="1600" dirty="0" smtClean="0">
                <a:solidFill>
                  <a:srgbClr val="FF0000"/>
                </a:solidFill>
              </a:rPr>
              <a:t>에게 </a:t>
            </a:r>
            <a:r>
              <a:rPr kumimoji="1" lang="en-US" altLang="ko-KR" sz="1600" dirty="0" smtClean="0">
                <a:solidFill>
                  <a:srgbClr val="FF0000"/>
                </a:solidFill>
              </a:rPr>
              <a:t>OK</a:t>
            </a:r>
            <a:r>
              <a:rPr kumimoji="1" lang="ko-KR" altLang="en-US" sz="1600" dirty="0" smtClean="0">
                <a:solidFill>
                  <a:srgbClr val="FF0000"/>
                </a:solidFill>
              </a:rPr>
              <a:t> 대답</a:t>
            </a:r>
            <a:r>
              <a:rPr kumimoji="1" lang="en-US" altLang="ko-KR" sz="1600" dirty="0">
                <a:solidFill>
                  <a:srgbClr val="FF0000"/>
                </a:solidFill>
              </a:rPr>
              <a:t/>
            </a:r>
            <a:br>
              <a:rPr kumimoji="1" lang="en-US" altLang="ko-KR" sz="1600" dirty="0">
                <a:solidFill>
                  <a:srgbClr val="FF0000"/>
                </a:solidFill>
              </a:rPr>
            </a:br>
            <a:r>
              <a:rPr kumimoji="1" lang="en-US" altLang="ko-KR" sz="1600" dirty="0" smtClean="0">
                <a:solidFill>
                  <a:srgbClr val="FF0000"/>
                </a:solidFill>
              </a:rPr>
              <a:t>Master B</a:t>
            </a:r>
            <a:r>
              <a:rPr kumimoji="1" lang="ko-KR" altLang="en-US" sz="1600" dirty="0" smtClean="0">
                <a:solidFill>
                  <a:srgbClr val="FF0000"/>
                </a:solidFill>
              </a:rPr>
              <a:t>는 </a:t>
            </a:r>
            <a:r>
              <a:rPr kumimoji="1" lang="en-US" altLang="ko-KR" sz="1600" dirty="0" smtClean="0">
                <a:solidFill>
                  <a:srgbClr val="FF0000"/>
                </a:solidFill>
              </a:rPr>
              <a:t>B1, B2, B3</a:t>
            </a:r>
            <a:r>
              <a:rPr kumimoji="1" lang="ko-KR" altLang="en-US" sz="1600" dirty="0" smtClean="0">
                <a:solidFill>
                  <a:srgbClr val="FF0000"/>
                </a:solidFill>
              </a:rPr>
              <a:t>의 </a:t>
            </a:r>
            <a:r>
              <a:rPr kumimoji="1" lang="en-US" altLang="ko-KR" sz="1600" dirty="0" smtClean="0">
                <a:solidFill>
                  <a:srgbClr val="FF0000"/>
                </a:solidFill>
              </a:rPr>
              <a:t>replica</a:t>
            </a:r>
            <a:r>
              <a:rPr kumimoji="1" lang="ko-KR" altLang="en-US" sz="1600" dirty="0" smtClean="0">
                <a:solidFill>
                  <a:srgbClr val="FF0000"/>
                </a:solidFill>
              </a:rPr>
              <a:t>에 쓰기를 전달 </a:t>
            </a:r>
            <a:r>
              <a:rPr kumimoji="1" lang="en-US" altLang="ko-KR" sz="1600" dirty="0" smtClean="0"/>
              <a:t>(prohibitive latency penalty for </a:t>
            </a:r>
            <a:r>
              <a:rPr kumimoji="1" lang="en-US" altLang="ko-KR" sz="1600" dirty="0" err="1" smtClean="0"/>
              <a:t>Redis</a:t>
            </a:r>
            <a:r>
              <a:rPr kumimoji="1" lang="en-US" altLang="ko-KR" sz="1600" dirty="0" smtClean="0"/>
              <a:t>)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=&gt; B</a:t>
            </a:r>
            <a:r>
              <a:rPr kumimoji="1" lang="ko-KR" altLang="en-US" sz="1600" dirty="0" smtClean="0"/>
              <a:t>가 쓰기를 확인하고 </a:t>
            </a:r>
            <a:r>
              <a:rPr kumimoji="1" lang="en-US" altLang="ko-KR" sz="1600" dirty="0" smtClean="0"/>
              <a:t>slave</a:t>
            </a:r>
            <a:r>
              <a:rPr kumimoji="1" lang="ko-KR" altLang="en-US" sz="1600" dirty="0" smtClean="0"/>
              <a:t>에 전달하는 과정에서 </a:t>
            </a:r>
            <a:r>
              <a:rPr kumimoji="1" lang="en-US" altLang="ko-KR" sz="1600" dirty="0" smtClean="0"/>
              <a:t>fail</a:t>
            </a:r>
            <a:r>
              <a:rPr kumimoji="1" lang="ko-KR" altLang="en-US" sz="1600" dirty="0" smtClean="0"/>
              <a:t>이 발생하면 데이터 손실 가능</a:t>
            </a:r>
            <a:r>
              <a:rPr kumimoji="1" lang="en-US" altLang="ko-KR" sz="1600" dirty="0" smtClean="0"/>
              <a:t>.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=&gt;</a:t>
            </a:r>
            <a:r>
              <a:rPr kumimoji="1" lang="ko-KR" altLang="en-US" sz="1600" dirty="0" smtClean="0"/>
              <a:t> 대다수 데이터베이스에서 매 초마다 </a:t>
            </a:r>
            <a:r>
              <a:rPr kumimoji="1" lang="en-US" altLang="ko-KR" sz="1600" dirty="0" smtClean="0"/>
              <a:t>disk</a:t>
            </a:r>
            <a:r>
              <a:rPr kumimoji="1" lang="ko-KR" altLang="en-US" sz="1600" dirty="0" smtClean="0"/>
              <a:t>로 데이터를 </a:t>
            </a:r>
            <a:r>
              <a:rPr kumimoji="1" lang="en-US" altLang="ko-KR" sz="1600" dirty="0" smtClean="0"/>
              <a:t>flush</a:t>
            </a:r>
            <a:r>
              <a:rPr kumimoji="1" lang="ko-KR" altLang="en-US" sz="1600" dirty="0" smtClean="0"/>
              <a:t>하는 것과 매우 유사</a:t>
            </a:r>
            <a:r>
              <a:rPr kumimoji="1" lang="en-US" altLang="ko-KR" sz="1600" dirty="0"/>
              <a:t/>
            </a:r>
            <a:br>
              <a:rPr kumimoji="1" lang="en-US" altLang="ko-KR" sz="1600" dirty="0"/>
            </a:br>
            <a:r>
              <a:rPr kumimoji="1" lang="en-US" altLang="ko-KR" sz="1600" dirty="0" err="1" smtClean="0"/>
              <a:t>Redis</a:t>
            </a:r>
            <a:r>
              <a:rPr kumimoji="1" lang="en-US" altLang="ko-KR" sz="1600" dirty="0" smtClean="0"/>
              <a:t> Cluster</a:t>
            </a:r>
            <a:r>
              <a:rPr kumimoji="1" lang="ko-KR" altLang="en-US" sz="1600" dirty="0" smtClean="0"/>
              <a:t>는 </a:t>
            </a:r>
            <a:r>
              <a:rPr kumimoji="1" lang="en-US" altLang="ko-KR" sz="1600" dirty="0" smtClean="0"/>
              <a:t>synchronous </a:t>
            </a:r>
            <a:r>
              <a:rPr kumimoji="1" lang="ko-KR" altLang="en-US" sz="1600" dirty="0" smtClean="0"/>
              <a:t>쓰기를 지원함</a:t>
            </a:r>
            <a:r>
              <a:rPr kumimoji="1" lang="en-US" altLang="ko-KR" sz="1600" dirty="0" smtClean="0"/>
              <a:t>(WAIT</a:t>
            </a:r>
            <a:r>
              <a:rPr kumimoji="1" lang="ko-KR" altLang="en-US" sz="1600" dirty="0" smtClean="0"/>
              <a:t> 명령어를 통해</a:t>
            </a:r>
            <a:r>
              <a:rPr kumimoji="1" lang="en-US" altLang="ko-KR" sz="1600" dirty="0"/>
              <a:t>)</a:t>
            </a:r>
            <a:br>
              <a:rPr kumimoji="1" lang="en-US" altLang="ko-KR" sz="1600" dirty="0"/>
            </a:br>
            <a:r>
              <a:rPr kumimoji="1" lang="en-US" altLang="ko-KR" sz="1600" dirty="0"/>
              <a:t>-&gt; </a:t>
            </a:r>
            <a:r>
              <a:rPr kumimoji="1" lang="en-US" altLang="ko-KR" sz="1600" dirty="0">
                <a:hlinkClick r:id="rId3"/>
              </a:rPr>
              <a:t>https://</a:t>
            </a:r>
            <a:r>
              <a:rPr kumimoji="1" lang="en-US" altLang="ko-KR" sz="1600" dirty="0" smtClean="0">
                <a:hlinkClick r:id="rId3"/>
              </a:rPr>
              <a:t>stackoverflow.com/questions/33629339/can-the-wait-command-provide-strong-consistency-in-redis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eriod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eriod"/>
            </a:pPr>
            <a:r>
              <a:rPr kumimoji="1" lang="ko-KR" altLang="en-US" sz="1600" dirty="0" smtClean="0"/>
              <a:t>클라이언트가 하나의 마스터를 포함한 소수의 인스턴스로 격리된 네트워크 파티션</a:t>
            </a:r>
            <a:r>
              <a:rPr kumimoji="1" lang="en-US" altLang="ko-KR" sz="1600" dirty="0" smtClean="0"/>
              <a:t/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ex) A, B, C, A1, B2, C3</a:t>
            </a:r>
            <a:r>
              <a:rPr kumimoji="1" lang="ko-KR" altLang="en-US" sz="1600" dirty="0" smtClean="0"/>
              <a:t>의 </a:t>
            </a:r>
            <a:r>
              <a:rPr kumimoji="1" lang="en-US" altLang="ko-KR" sz="1600" dirty="0" smtClean="0"/>
              <a:t>Master-Slave / Z1</a:t>
            </a:r>
            <a:r>
              <a:rPr kumimoji="1" lang="ko-KR" altLang="en-US" sz="1600" dirty="0" smtClean="0"/>
              <a:t> 이라는 </a:t>
            </a:r>
            <a:r>
              <a:rPr kumimoji="1" lang="en-US" altLang="ko-KR" sz="1600" dirty="0" smtClean="0"/>
              <a:t>Client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    </a:t>
            </a:r>
            <a:r>
              <a:rPr kumimoji="1" lang="ko-KR" altLang="en-US" sz="1600" dirty="0" smtClean="0"/>
              <a:t>파티션 발생 후에는 </a:t>
            </a:r>
            <a:r>
              <a:rPr kumimoji="1" lang="en-US" altLang="ko-KR" sz="1600" dirty="0" smtClean="0"/>
              <a:t>B</a:t>
            </a:r>
            <a:r>
              <a:rPr kumimoji="1" lang="ko-KR" altLang="en-US" sz="1600" dirty="0" smtClean="0"/>
              <a:t>와 </a:t>
            </a:r>
            <a:r>
              <a:rPr kumimoji="1" lang="en-US" altLang="ko-KR" sz="1600" dirty="0" smtClean="0"/>
              <a:t>Z1 / </a:t>
            </a:r>
            <a:r>
              <a:rPr kumimoji="1" lang="ko-KR" altLang="en-US" sz="1600" dirty="0" smtClean="0"/>
              <a:t>나머지 노드</a:t>
            </a:r>
            <a:r>
              <a:rPr kumimoji="1" lang="en-US" altLang="ko-KR" sz="1600" dirty="0" smtClean="0"/>
              <a:t/>
            </a:r>
            <a:br>
              <a:rPr kumimoji="1" lang="en-US" altLang="ko-KR" sz="1600" dirty="0" smtClean="0"/>
            </a:br>
            <a:r>
              <a:rPr kumimoji="1" lang="ko-KR" altLang="en-US" sz="1600" dirty="0" smtClean="0"/>
              <a:t>    파티션이 </a:t>
            </a:r>
            <a:r>
              <a:rPr kumimoji="1" lang="en-US" altLang="ko-KR" sz="1600" dirty="0" smtClean="0"/>
              <a:t>B1</a:t>
            </a:r>
            <a:r>
              <a:rPr kumimoji="1" lang="ko-KR" altLang="en-US" sz="1600" dirty="0" smtClean="0"/>
              <a:t>이 마스터로 승격될 정도로 오래 발생시에는 </a:t>
            </a:r>
            <a:r>
              <a:rPr kumimoji="1" lang="en-US" altLang="ko-KR" sz="1600" dirty="0" smtClean="0"/>
              <a:t>B</a:t>
            </a:r>
            <a:r>
              <a:rPr kumimoji="1" lang="ko-KR" altLang="en-US" sz="1600" dirty="0" smtClean="0"/>
              <a:t>로 전송되는 데이터는 유실</a:t>
            </a:r>
            <a:r>
              <a:rPr kumimoji="1" lang="en-US" altLang="ko-KR" sz="1600" dirty="0"/>
              <a:t/>
            </a:r>
            <a:br>
              <a:rPr kumimoji="1" lang="en-US" altLang="ko-KR" sz="1600" dirty="0"/>
            </a:br>
            <a:r>
              <a:rPr kumimoji="1" lang="en-US" altLang="ko-KR" sz="1600" dirty="0" smtClean="0"/>
              <a:t>=&gt;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Maximum Window; </a:t>
            </a:r>
            <a:r>
              <a:rPr kumimoji="1" lang="ko-KR" altLang="en-US" sz="1600" dirty="0" smtClean="0"/>
              <a:t>다수의 파티션 측에서 슬레이브</a:t>
            </a:r>
            <a:r>
              <a:rPr kumimoji="1" lang="en-US" altLang="ko-KR" sz="1600" dirty="0" smtClean="0"/>
              <a:t>-&gt;</a:t>
            </a:r>
            <a:r>
              <a:rPr kumimoji="1" lang="ko-KR" altLang="en-US" sz="1600" dirty="0" smtClean="0"/>
              <a:t>마스터될 정도의 충분한 시간이 지나면 소수    </a:t>
            </a:r>
            <a:r>
              <a:rPr kumimoji="1" lang="en-US" altLang="ko-KR" sz="1600" dirty="0" smtClean="0"/>
              <a:t>		</a:t>
            </a:r>
            <a:r>
              <a:rPr kumimoji="1" lang="ko-KR" altLang="en-US" sz="1600" dirty="0" smtClean="0"/>
              <a:t>                 측의 모든 마스터 노드에 데이터 전송 불가능 </a:t>
            </a:r>
            <a:r>
              <a:rPr kumimoji="1" lang="en-US" altLang="ko-KR" sz="1600" dirty="0" smtClean="0"/>
              <a:t>(node timeout</a:t>
            </a:r>
            <a:r>
              <a:rPr kumimoji="1" lang="ko-KR" altLang="en-US" sz="1600" dirty="0" smtClean="0"/>
              <a:t>과 관계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800100" lvl="1" indent="-342900">
              <a:buFont typeface="+mj-lt"/>
              <a:buAutoNum type="arabicPeriod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eriod"/>
            </a:pPr>
            <a:endParaRPr kumimoji="1" lang="en-US" altLang="ko-KR" sz="1600" dirty="0" smtClean="0"/>
          </a:p>
          <a:p>
            <a:endParaRPr kumimoji="1" lang="en-US" altLang="ko-KR" sz="2000" dirty="0"/>
          </a:p>
          <a:p>
            <a:endParaRPr kumimoji="1"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143541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/>
          </a:bodyPr>
          <a:lstStyle/>
          <a:p>
            <a:r>
              <a:rPr kumimoji="1" lang="en-US" altLang="ko-KR" sz="3000" dirty="0" err="1" smtClean="0"/>
              <a:t>Redis</a:t>
            </a:r>
            <a:r>
              <a:rPr kumimoji="1" lang="en-US" altLang="ko-KR" sz="3000" dirty="0" smtClean="0"/>
              <a:t> Cluster</a:t>
            </a:r>
            <a:endParaRPr kumimoji="1"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5033963"/>
          </a:xfrm>
        </p:spPr>
        <p:txBody>
          <a:bodyPr>
            <a:normAutofit/>
          </a:bodyPr>
          <a:lstStyle/>
          <a:p>
            <a:r>
              <a:rPr kumimoji="1" lang="ko-KR" altLang="en-US" sz="2000" dirty="0" smtClean="0"/>
              <a:t>제한 사항</a:t>
            </a:r>
            <a:endParaRPr kumimoji="1" lang="en-US" altLang="ko-KR" sz="2000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ko-KR" altLang="en-US" sz="1600" dirty="0" smtClean="0"/>
              <a:t>기본적으로 멀티 키 명령</a:t>
            </a:r>
            <a:r>
              <a:rPr kumimoji="1" lang="en-US" altLang="ko-KR" sz="1600" dirty="0" smtClean="0"/>
              <a:t>(operation)</a:t>
            </a:r>
            <a:r>
              <a:rPr kumimoji="1" lang="ko-KR" altLang="en-US" sz="1600" dirty="0" smtClean="0"/>
              <a:t>을 수행할 수 없다</a:t>
            </a:r>
            <a:r>
              <a:rPr kumimoji="1" lang="en-US" altLang="ko-KR" sz="1600" dirty="0" smtClean="0"/>
              <a:t>.</a:t>
            </a:r>
            <a:r>
              <a:rPr kumimoji="1" lang="en-US" altLang="ko-KR" sz="1600" dirty="0"/>
              <a:t/>
            </a:r>
            <a:br>
              <a:rPr kumimoji="1" lang="en-US" altLang="ko-KR" sz="1600" dirty="0"/>
            </a:br>
            <a:r>
              <a:rPr kumimoji="1" lang="en-US" altLang="ko-KR" sz="1600" dirty="0" smtClean="0"/>
              <a:t>MSET key1 value1 key2 value2, SUNION key1 key2, SORT</a:t>
            </a:r>
            <a:r>
              <a:rPr kumimoji="1" lang="ko-KR" altLang="en-US" sz="1600" dirty="0" smtClean="0"/>
              <a:t>와 같은 명령</a:t>
            </a:r>
            <a:r>
              <a:rPr kumimoji="1" lang="en-US" altLang="ko-KR" sz="1600" dirty="0" smtClean="0"/>
              <a:t/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=&gt;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hash tag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키의 일부를 </a:t>
            </a:r>
            <a:r>
              <a:rPr kumimoji="1" lang="en-US" altLang="ko-KR" sz="1600" dirty="0" smtClean="0"/>
              <a:t>{}</a:t>
            </a:r>
            <a:r>
              <a:rPr kumimoji="1" lang="ko-KR" altLang="en-US" sz="1600" dirty="0" smtClean="0"/>
              <a:t>로 감싸는 것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{user001}.following)</a:t>
            </a:r>
            <a:r>
              <a:rPr kumimoji="1" lang="ko-KR" altLang="en-US" sz="1600" dirty="0" smtClean="0"/>
              <a:t>을 사용하면 사용 가능</a:t>
            </a:r>
            <a:r>
              <a:rPr kumimoji="1" lang="en-US" altLang="ko-KR" sz="1600" dirty="0" smtClean="0"/>
              <a:t>.</a:t>
            </a:r>
          </a:p>
          <a:p>
            <a:pPr marL="800100" lvl="1" indent="-342900">
              <a:buFont typeface="+mj-lt"/>
              <a:buAutoNum type="arabicPeriod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ko-KR" sz="1600" dirty="0" smtClean="0"/>
              <a:t>Data Merge</a:t>
            </a:r>
            <a:r>
              <a:rPr kumimoji="1" lang="ko-KR" altLang="en-US" sz="1600" dirty="0" smtClean="0"/>
              <a:t>를 허용하지 않음</a:t>
            </a:r>
            <a:r>
              <a:rPr kumimoji="1" lang="en-US" altLang="ko-KR" sz="1600" dirty="0" smtClean="0"/>
              <a:t>.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=&gt;</a:t>
            </a:r>
            <a:r>
              <a:rPr kumimoji="1" lang="ko-KR" altLang="en-US" sz="1600" dirty="0" smtClean="0"/>
              <a:t> 노드간 데이터</a:t>
            </a:r>
            <a:r>
              <a:rPr kumimoji="1" lang="en-US" altLang="ko-KR" sz="1600" dirty="0" smtClean="0"/>
              <a:t>(key, value)</a:t>
            </a:r>
            <a:r>
              <a:rPr kumimoji="1" lang="ko-KR" altLang="en-US" sz="1600" dirty="0" smtClean="0"/>
              <a:t>를 전송하는 것은 </a:t>
            </a:r>
            <a:r>
              <a:rPr kumimoji="1" lang="en-US" altLang="ko-KR" sz="1600" dirty="0" smtClean="0"/>
              <a:t>bottleneck </a:t>
            </a:r>
            <a:r>
              <a:rPr kumimoji="1" lang="ko-KR" altLang="en-US" sz="1600" dirty="0" smtClean="0"/>
              <a:t>가능</a:t>
            </a:r>
            <a:r>
              <a:rPr kumimoji="1" lang="en-US" altLang="ko-KR" sz="1600" dirty="0"/>
              <a:t/>
            </a:r>
            <a:br>
              <a:rPr kumimoji="1" lang="en-US" altLang="ko-KR" sz="1600" dirty="0"/>
            </a:br>
            <a:r>
              <a:rPr kumimoji="1" lang="en-US" altLang="ko-KR" sz="1600" dirty="0" smtClean="0"/>
              <a:t>=&gt;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key</a:t>
            </a:r>
            <a:r>
              <a:rPr kumimoji="1" lang="ko-KR" altLang="en-US" sz="1600" dirty="0" smtClean="0"/>
              <a:t>에 </a:t>
            </a:r>
            <a:r>
              <a:rPr kumimoji="1" lang="en-US" altLang="ko-KR" sz="1600" dirty="0" smtClean="0"/>
              <a:t>hash tag</a:t>
            </a:r>
            <a:r>
              <a:rPr kumimoji="1" lang="ko-KR" altLang="en-US" sz="1600" dirty="0" smtClean="0"/>
              <a:t>를 사용</a:t>
            </a:r>
            <a:endParaRPr kumimoji="1" lang="en-US" altLang="ko-KR" sz="1600" dirty="0"/>
          </a:p>
          <a:p>
            <a:pPr marL="800100" lvl="1" indent="-342900">
              <a:buFont typeface="+mj-lt"/>
              <a:buAutoNum type="arabicPeriod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ko-KR" altLang="en-US" sz="1600" dirty="0" smtClean="0"/>
              <a:t>클러스터 모드는 </a:t>
            </a:r>
            <a:r>
              <a:rPr kumimoji="1" lang="en-US" altLang="ko-KR" sz="1600" dirty="0" smtClean="0"/>
              <a:t>DB 0</a:t>
            </a:r>
            <a:r>
              <a:rPr kumimoji="1" lang="ko-KR" altLang="en-US" sz="1600" dirty="0" smtClean="0"/>
              <a:t>번만 사용할 수 있다</a:t>
            </a:r>
            <a:r>
              <a:rPr kumimoji="1" lang="en-US" altLang="ko-KR" sz="1600" dirty="0" smtClean="0"/>
              <a:t>.</a:t>
            </a:r>
            <a:endParaRPr kumimoji="1" lang="en-US" altLang="ko-KR" sz="1600" dirty="0"/>
          </a:p>
          <a:p>
            <a:pPr marL="800100" lvl="1" indent="-342900">
              <a:buFont typeface="+mj-lt"/>
              <a:buAutoNum type="arabicPeriod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ko-KR" sz="1600" dirty="0" smtClean="0"/>
              <a:t>3.0</a:t>
            </a:r>
            <a:r>
              <a:rPr kumimoji="1" lang="ko-KR" altLang="en-US" sz="1600" dirty="0" smtClean="0"/>
              <a:t> 이상부터</a:t>
            </a:r>
            <a:endParaRPr kumimoji="1"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67049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/>
          </a:bodyPr>
          <a:lstStyle/>
          <a:p>
            <a:r>
              <a:rPr kumimoji="1" lang="en-US" altLang="ko-KR" sz="3000" dirty="0" err="1" smtClean="0"/>
              <a:t>Redis</a:t>
            </a:r>
            <a:r>
              <a:rPr kumimoji="1" lang="en-US" altLang="ko-KR" sz="3000" dirty="0" smtClean="0"/>
              <a:t> </a:t>
            </a:r>
            <a:r>
              <a:rPr kumimoji="1" lang="en-US" altLang="ko-KR" sz="3000" dirty="0" smtClean="0"/>
              <a:t>Clust</a:t>
            </a:r>
            <a:r>
              <a:rPr kumimoji="1" lang="en-US" altLang="ko-KR" sz="3000" dirty="0" smtClean="0"/>
              <a:t>er Reference</a:t>
            </a:r>
            <a:endParaRPr kumimoji="1"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5033963"/>
          </a:xfrm>
        </p:spPr>
        <p:txBody>
          <a:bodyPr>
            <a:normAutofit/>
          </a:bodyPr>
          <a:lstStyle/>
          <a:p>
            <a:r>
              <a:rPr kumimoji="1" lang="en-US" altLang="ko-KR" sz="1600" dirty="0">
                <a:hlinkClick r:id="rId3"/>
              </a:rPr>
              <a:t>http://</a:t>
            </a:r>
            <a:r>
              <a:rPr kumimoji="1" lang="en-US" altLang="ko-KR" sz="1600" dirty="0" smtClean="0">
                <a:hlinkClick r:id="rId3"/>
              </a:rPr>
              <a:t>www.redisgate.com/redis/cluster/cluster.php</a:t>
            </a:r>
            <a:endParaRPr kumimoji="1" lang="en-US" altLang="ko-KR" sz="1600" dirty="0" smtClean="0"/>
          </a:p>
          <a:p>
            <a:r>
              <a:rPr kumimoji="1" lang="en-US" altLang="ko-KR" sz="1600" dirty="0">
                <a:hlinkClick r:id="rId4"/>
              </a:rPr>
              <a:t>https://</a:t>
            </a:r>
            <a:r>
              <a:rPr kumimoji="1" lang="en-US" altLang="ko-KR" sz="1600" dirty="0" smtClean="0">
                <a:hlinkClick r:id="rId4"/>
              </a:rPr>
              <a:t>redis.io/topics/cluster-spec</a:t>
            </a:r>
            <a:endParaRPr kumimoji="1" lang="en-US" altLang="ko-KR" sz="1600" dirty="0" smtClean="0"/>
          </a:p>
          <a:p>
            <a:r>
              <a:rPr kumimoji="1" lang="en-US" altLang="ko-KR" sz="1600" dirty="0">
                <a:hlinkClick r:id="rId5"/>
              </a:rPr>
              <a:t>https://</a:t>
            </a:r>
            <a:r>
              <a:rPr kumimoji="1" lang="en-US" altLang="ko-KR" sz="1600" dirty="0" smtClean="0">
                <a:hlinkClick r:id="rId5"/>
              </a:rPr>
              <a:t>redis.io/topics/cluster-tutorial</a:t>
            </a:r>
            <a:endParaRPr kumimoji="1" lang="en-US" altLang="ko-KR" sz="1600" dirty="0"/>
          </a:p>
          <a:p>
            <a:r>
              <a:rPr kumimoji="1" lang="en-US" altLang="ko-KR" sz="1600" dirty="0" smtClean="0"/>
              <a:t>https</a:t>
            </a:r>
            <a:r>
              <a:rPr kumimoji="1" lang="en-US" altLang="ko-KR" sz="1600" dirty="0"/>
              <a:t>://</a:t>
            </a:r>
            <a:r>
              <a:rPr kumimoji="1" lang="en-US" altLang="ko-KR" sz="1600" dirty="0" err="1"/>
              <a:t>redis.io</a:t>
            </a:r>
            <a:r>
              <a:rPr kumimoji="1" lang="en-US" altLang="ko-KR" sz="1600" dirty="0"/>
              <a:t>/</a:t>
            </a:r>
          </a:p>
          <a:p>
            <a:r>
              <a:rPr kumimoji="1" lang="en-US" altLang="ko-KR" sz="1600" dirty="0" err="1" smtClean="0"/>
              <a:t>tech.cloudz</a:t>
            </a:r>
            <a:r>
              <a:rPr kumimoji="1" lang="en-US" altLang="ko-KR" sz="1600" dirty="0" err="1" smtClean="0"/>
              <a:t>-labs.io</a:t>
            </a:r>
            <a:r>
              <a:rPr kumimoji="1" lang="en-US" altLang="ko-KR" sz="1600" dirty="0" smtClean="0"/>
              <a:t>/posts/</a:t>
            </a:r>
            <a:r>
              <a:rPr kumimoji="1" lang="en-US" altLang="ko-KR" sz="1600" dirty="0" err="1" smtClean="0"/>
              <a:t>redis</a:t>
            </a:r>
            <a:r>
              <a:rPr kumimoji="1" lang="en-US" altLang="ko-KR" sz="1600" dirty="0" smtClean="0"/>
              <a:t>-overview/</a:t>
            </a:r>
            <a:endParaRPr kumimoji="1"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04493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9351" y="2506160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 dirty="0" smtClean="0"/>
              <a:t>감사합니다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493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/>
          </a:bodyPr>
          <a:lstStyle/>
          <a:p>
            <a:r>
              <a:rPr kumimoji="1" lang="en-US" altLang="ko-KR" sz="3000" dirty="0" err="1" smtClean="0"/>
              <a:t>Redis</a:t>
            </a:r>
            <a:r>
              <a:rPr kumimoji="1" lang="en-US" altLang="ko-KR" sz="3000" dirty="0" smtClean="0"/>
              <a:t> Cluster</a:t>
            </a:r>
            <a:endParaRPr kumimoji="1"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5033963"/>
          </a:xfrm>
        </p:spPr>
        <p:txBody>
          <a:bodyPr>
            <a:normAutofit/>
          </a:bodyPr>
          <a:lstStyle/>
          <a:p>
            <a:r>
              <a:rPr kumimoji="1" lang="en-US" altLang="ko-KR" sz="2000" dirty="0" smtClean="0"/>
              <a:t>Version 3.0 </a:t>
            </a:r>
            <a:r>
              <a:rPr kumimoji="1" lang="ko-KR" altLang="en-US" sz="2000" dirty="0" smtClean="0"/>
              <a:t>이상에서 사용 가능</a:t>
            </a:r>
            <a:endParaRPr kumimoji="1" lang="en-US" altLang="ko-KR" sz="2000" dirty="0" smtClean="0"/>
          </a:p>
          <a:p>
            <a:endParaRPr kumimoji="1" lang="en-US" altLang="ko-KR" sz="2000" dirty="0" smtClean="0"/>
          </a:p>
          <a:p>
            <a:r>
              <a:rPr kumimoji="1" lang="ko-KR" altLang="en-US" sz="2000" dirty="0" smtClean="0"/>
              <a:t>다음의 목표를 가진 </a:t>
            </a:r>
            <a:r>
              <a:rPr kumimoji="1" lang="en-US" altLang="ko-KR" sz="2000" dirty="0" err="1" smtClean="0"/>
              <a:t>Redis</a:t>
            </a:r>
            <a:r>
              <a:rPr kumimoji="1" lang="ko-KR" altLang="en-US" sz="2000" dirty="0" smtClean="0"/>
              <a:t>의 분산 구현</a:t>
            </a:r>
            <a:endParaRPr kumimoji="1" lang="en-US" altLang="ko-KR" sz="2000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ko-KR" sz="1600" dirty="0" smtClean="0"/>
              <a:t>1000</a:t>
            </a:r>
            <a:r>
              <a:rPr kumimoji="1" lang="ko-KR" altLang="en-US" sz="1600" dirty="0" smtClean="0"/>
              <a:t>대의 노드까지 확장할 수 있도록 설계</a:t>
            </a:r>
            <a:r>
              <a:rPr kumimoji="1" lang="en-US" altLang="ko-KR" sz="1600" dirty="0"/>
              <a:t/>
            </a:r>
            <a:br>
              <a:rPr kumimoji="1" lang="en-US" altLang="ko-KR" sz="1600" dirty="0"/>
            </a:br>
            <a:r>
              <a:rPr kumimoji="1" lang="en-US" altLang="ko-KR" sz="1600" dirty="0" smtClean="0"/>
              <a:t>=&gt;</a:t>
            </a:r>
            <a:r>
              <a:rPr kumimoji="1" lang="ko-KR" altLang="en-US" sz="1600" dirty="0" smtClean="0"/>
              <a:t> 프록시가 없고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비동기 복제 사용되며 값에 병합 작업 수행하지 않음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ko-KR" altLang="en-US" sz="1550" dirty="0" smtClean="0"/>
              <a:t>노드 추가</a:t>
            </a:r>
            <a:r>
              <a:rPr kumimoji="1" lang="en-US" altLang="ko-KR" sz="1550" dirty="0" smtClean="0"/>
              <a:t>,</a:t>
            </a:r>
            <a:r>
              <a:rPr kumimoji="1" lang="ko-KR" altLang="en-US" sz="1550" dirty="0" smtClean="0"/>
              <a:t> 삭제 시 클러스터 전체를 중지할 필요 없이</a:t>
            </a:r>
            <a:r>
              <a:rPr kumimoji="1" lang="en-US" altLang="ko-KR" sz="1550" dirty="0" smtClean="0"/>
              <a:t>,</a:t>
            </a:r>
            <a:r>
              <a:rPr kumimoji="1" lang="ko-KR" altLang="en-US" sz="1550" dirty="0" smtClean="0"/>
              <a:t> 키 이동 시에만 해당 키에 대해 잠시 중단될 수 있다</a:t>
            </a:r>
            <a:r>
              <a:rPr kumimoji="1" lang="en-US" altLang="ko-KR" sz="1550" dirty="0" smtClean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ko-KR" altLang="en-US" sz="1600" dirty="0" smtClean="0"/>
              <a:t>시스템은 마스터 노드의 대다수와 연결된 클라이언트에서 발생하는 모든 쓰기를 유지하려고 시도함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ko-KR" altLang="en-US" sz="1600" dirty="0" smtClean="0"/>
              <a:t>가용성</a:t>
            </a:r>
            <a:endParaRPr kumimoji="1" lang="en-US" altLang="ko-KR" sz="1600" dirty="0"/>
          </a:p>
          <a:p>
            <a:pPr marL="800100" lvl="1" indent="-342900">
              <a:buFont typeface="+mj-lt"/>
              <a:buAutoNum type="arabicPeriod"/>
            </a:pPr>
            <a:endParaRPr kumimoji="1" lang="en-US" altLang="ko-KR" sz="1600" dirty="0"/>
          </a:p>
          <a:p>
            <a:r>
              <a:rPr kumimoji="1" lang="en-US" altLang="ko-KR" sz="2000" dirty="0" err="1" smtClean="0"/>
              <a:t>Redis</a:t>
            </a:r>
            <a:r>
              <a:rPr kumimoji="1" lang="ko-KR" altLang="en-US" sz="2000" dirty="0" smtClean="0"/>
              <a:t>의 비 분산 버전에서 사용 가능한 모든 단일 키 명령을 구현</a:t>
            </a:r>
            <a:endParaRPr kumimoji="1" lang="en-US" altLang="ko-KR" sz="2000" dirty="0"/>
          </a:p>
          <a:p>
            <a:r>
              <a:rPr kumimoji="1" lang="ko-KR" altLang="en-US" sz="2000" dirty="0" smtClean="0"/>
              <a:t>특정 키가 동일한 노드에 저장되도록 하기 위한 </a:t>
            </a:r>
            <a:r>
              <a:rPr kumimoji="1" lang="en-US" altLang="ko-KR" sz="2000" dirty="0" smtClean="0"/>
              <a:t>Hash Tag</a:t>
            </a:r>
            <a:r>
              <a:rPr kumimoji="1" lang="ko-KR" altLang="en-US" sz="2000" dirty="0" smtClean="0"/>
              <a:t> 개념을 구현</a:t>
            </a:r>
            <a:endParaRPr kumimoji="1"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165338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Index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클러스터링</a:t>
            </a:r>
            <a:r>
              <a:rPr kumimoji="1" lang="en-US" altLang="ko-KR" dirty="0" smtClean="0"/>
              <a:t>?</a:t>
            </a:r>
          </a:p>
          <a:p>
            <a:r>
              <a:rPr kumimoji="1" lang="en-US" altLang="ko-KR" dirty="0" err="1" smtClean="0"/>
              <a:t>Redis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클러스터링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117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/>
          </a:bodyPr>
          <a:lstStyle/>
          <a:p>
            <a:r>
              <a:rPr kumimoji="1" lang="ko-KR" altLang="en-US" sz="3000" dirty="0" smtClean="0"/>
              <a:t>클러스터링</a:t>
            </a:r>
            <a:endParaRPr kumimoji="1"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5033963"/>
          </a:xfrm>
        </p:spPr>
        <p:txBody>
          <a:bodyPr>
            <a:normAutofit/>
          </a:bodyPr>
          <a:lstStyle/>
          <a:p>
            <a:r>
              <a:rPr kumimoji="1" lang="ko-KR" altLang="en-US" sz="2000" dirty="0" smtClean="0"/>
              <a:t>여러 대의 컴퓨터를 서로 연결해 하나의 컴퓨터처럼 사용하는 것</a:t>
            </a:r>
            <a:endParaRPr kumimoji="1" lang="en-US" altLang="ko-KR" sz="2000" dirty="0" smtClean="0"/>
          </a:p>
          <a:p>
            <a:endParaRPr kumimoji="1" lang="en-US" altLang="ko-KR" sz="2000" dirty="0"/>
          </a:p>
          <a:p>
            <a:r>
              <a:rPr kumimoji="1" lang="ko-KR" altLang="en-US" sz="2000" dirty="0" smtClean="0"/>
              <a:t>특정 장비나 실행중인 애플리케이션에 문제가 발생하더라고 전체 서비스에 영향을 미치지 않도록 제어가 가능</a:t>
            </a:r>
            <a:r>
              <a:rPr kumimoji="1" lang="en-US" altLang="ko-KR" sz="2000" dirty="0" smtClean="0"/>
              <a:t>.</a:t>
            </a:r>
            <a:r>
              <a:rPr kumimoji="1" lang="ko-KR" altLang="en-US" sz="2000" dirty="0" smtClean="0"/>
              <a:t> </a:t>
            </a:r>
            <a:r>
              <a:rPr kumimoji="1" lang="en-US" altLang="ko-KR" sz="2000" dirty="0" smtClean="0"/>
              <a:t>Virtual IP</a:t>
            </a:r>
            <a:r>
              <a:rPr kumimoji="1" lang="ko-KR" altLang="en-US" sz="2000" dirty="0" smtClean="0"/>
              <a:t>를 기반으로 구현</a:t>
            </a:r>
            <a:r>
              <a:rPr kumimoji="1" lang="en-US" altLang="ko-KR" sz="2000" dirty="0" smtClean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 smtClean="0"/>
              <a:t>목적에 따라</a:t>
            </a:r>
            <a:endParaRPr kumimoji="1" lang="en-US" altLang="ko-KR" sz="2000" dirty="0" smtClean="0"/>
          </a:p>
          <a:p>
            <a:pPr lvl="1"/>
            <a:r>
              <a:rPr kumimoji="1" lang="ko-KR" altLang="en-US" sz="1600" dirty="0" smtClean="0"/>
              <a:t>베어울프 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다수의 컴퓨터가 하나의 프로그램을 협동해 수행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고성능의 계산능력</a:t>
            </a:r>
            <a:endParaRPr kumimoji="1" lang="en-US" altLang="ko-KR" sz="1600" dirty="0" smtClean="0"/>
          </a:p>
          <a:p>
            <a:pPr lvl="1"/>
            <a:r>
              <a:rPr kumimoji="1" lang="ko-KR" altLang="en-US" sz="1600" dirty="0" smtClean="0"/>
              <a:t>부하분산 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서비스 요청을 받으면 클러스터내 다른 컴퓨터에게 제공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대규모 서비스 제공</a:t>
            </a:r>
            <a:endParaRPr kumimoji="1" lang="en-US" altLang="ko-KR" sz="1600" dirty="0" smtClean="0"/>
          </a:p>
          <a:p>
            <a:pPr lvl="1"/>
            <a:r>
              <a:rPr kumimoji="1" lang="ko-KR" altLang="en-US" sz="1600" dirty="0" smtClean="0"/>
              <a:t>고가용성</a:t>
            </a:r>
            <a:r>
              <a:rPr kumimoji="1" lang="ko-KR" altLang="en-US" sz="1600" dirty="0"/>
              <a:t> 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서로가 수시로 체크하고 고장난 노드를 동적으로 제거하고 대신 수행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fail </a:t>
            </a:r>
            <a:r>
              <a:rPr kumimoji="1" lang="ko-KR" altLang="en-US" sz="1600" dirty="0" smtClean="0"/>
              <a:t>극복</a:t>
            </a:r>
            <a:endParaRPr kumimoji="1" lang="en-US" altLang="ko-KR" sz="1600" dirty="0" smtClean="0"/>
          </a:p>
          <a:p>
            <a:pPr lvl="1"/>
            <a:endParaRPr kumimoji="1" lang="en-US" altLang="ko-KR" sz="1600" dirty="0"/>
          </a:p>
          <a:p>
            <a:r>
              <a:rPr kumimoji="1" lang="ko-KR" altLang="en-US" sz="2000" dirty="0" smtClean="0"/>
              <a:t>가격대 성능비</a:t>
            </a:r>
            <a:r>
              <a:rPr kumimoji="1" lang="en-US" altLang="ko-KR" sz="2000" dirty="0" smtClean="0"/>
              <a:t>,</a:t>
            </a:r>
            <a:r>
              <a:rPr kumimoji="1" lang="ko-KR" altLang="en-US" sz="2000" dirty="0" smtClean="0"/>
              <a:t> 확장성 </a:t>
            </a:r>
            <a:r>
              <a:rPr kumimoji="1" lang="en-US" altLang="ko-KR" sz="2000" dirty="0" smtClean="0"/>
              <a:t>(Scale-out)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 smtClean="0"/>
              <a:t>클러스터 성능에 영향을 미치는 것은 프로세서의 성능과 함께 통신속도</a:t>
            </a:r>
            <a:endParaRPr kumimoji="1" lang="en-US" altLang="ko-KR" sz="2000" dirty="0" smtClean="0"/>
          </a:p>
          <a:p>
            <a:pPr lvl="1"/>
            <a:r>
              <a:rPr kumimoji="1" lang="ko-KR" altLang="en-US" sz="1600" dirty="0" smtClean="0"/>
              <a:t>네트워크 병목현상</a:t>
            </a:r>
            <a:r>
              <a:rPr kumimoji="1" lang="en-US" altLang="ko-KR" sz="1600" dirty="0" smtClean="0"/>
              <a:t>(bottleneck)</a:t>
            </a:r>
          </a:p>
        </p:txBody>
      </p:sp>
    </p:spTree>
    <p:extLst>
      <p:ext uri="{BB962C8B-B14F-4D97-AF65-F5344CB8AC3E}">
        <p14:creationId xmlns:p14="http://schemas.microsoft.com/office/powerpoint/2010/main" val="100538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/>
          </a:bodyPr>
          <a:lstStyle/>
          <a:p>
            <a:r>
              <a:rPr kumimoji="1" lang="ko-KR" altLang="en-US" sz="3000" dirty="0" smtClean="0"/>
              <a:t>클러스터링</a:t>
            </a:r>
            <a:endParaRPr kumimoji="1"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5033963"/>
          </a:xfrm>
        </p:spPr>
        <p:txBody>
          <a:bodyPr>
            <a:normAutofit/>
          </a:bodyPr>
          <a:lstStyle/>
          <a:p>
            <a:r>
              <a:rPr kumimoji="1" lang="ko-KR" altLang="en-US" sz="2000" dirty="0" smtClean="0"/>
              <a:t>특징</a:t>
            </a:r>
            <a:endParaRPr kumimoji="1" lang="en-US" altLang="ko-KR" sz="2000" dirty="0" smtClean="0"/>
          </a:p>
          <a:p>
            <a:pPr lvl="1"/>
            <a:r>
              <a:rPr kumimoji="1" lang="en-US" altLang="ko-KR" sz="1600" dirty="0" smtClean="0"/>
              <a:t>Load-Balancing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계산 부하량을 여러 노드에서 분담해 </a:t>
            </a:r>
            <a:r>
              <a:rPr kumimoji="1" lang="ko-KR" altLang="en-US" sz="1600" dirty="0" smtClean="0"/>
              <a:t>병</a:t>
            </a:r>
            <a:r>
              <a:rPr kumimoji="1" lang="ko-KR" altLang="en-US" sz="1600" dirty="0" smtClean="0"/>
              <a:t>렬</a:t>
            </a:r>
            <a:r>
              <a:rPr kumimoji="1" lang="ko-KR" altLang="en-US" sz="1600" dirty="0" smtClean="0"/>
              <a:t> </a:t>
            </a:r>
            <a:r>
              <a:rPr kumimoji="1" lang="ko-KR" altLang="en-US" sz="1600" dirty="0" smtClean="0"/>
              <a:t>처리</a:t>
            </a:r>
            <a:endParaRPr kumimoji="1" lang="en-US" altLang="ko-KR" sz="1600" dirty="0" smtClean="0"/>
          </a:p>
          <a:p>
            <a:pPr lvl="1"/>
            <a:r>
              <a:rPr kumimoji="1" lang="en-US" altLang="ko-KR" sz="1600" dirty="0" smtClean="0"/>
              <a:t>High-availability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연결된 다른 노드의 컴퓨터가 서비스를 이어받아</a:t>
            </a:r>
            <a:r>
              <a:rPr kumimoji="1" lang="en-US" altLang="ko-KR" sz="1600" dirty="0" smtClean="0"/>
              <a:t>(Failover)</a:t>
            </a:r>
            <a:r>
              <a:rPr kumimoji="1" lang="ko-KR" altLang="en-US" sz="1600" dirty="0" smtClean="0"/>
              <a:t> 계속해서 서비스</a:t>
            </a:r>
            <a:endParaRPr kumimoji="1" lang="en-US" altLang="ko-KR" sz="1600" dirty="0" smtClean="0"/>
          </a:p>
          <a:p>
            <a:pPr lvl="1"/>
            <a:endParaRPr kumimoji="1" lang="en-US" altLang="ko-KR" sz="1600" dirty="0"/>
          </a:p>
          <a:p>
            <a:r>
              <a:rPr kumimoji="1" lang="ko-KR" altLang="en-US" sz="2000" dirty="0" smtClean="0"/>
              <a:t>구성 요소</a:t>
            </a:r>
            <a:endParaRPr kumimoji="1" lang="en-US" altLang="ko-KR" sz="2000" dirty="0" smtClean="0"/>
          </a:p>
          <a:p>
            <a:pPr lvl="1"/>
            <a:r>
              <a:rPr kumimoji="1" lang="ko-KR" altLang="en-US" sz="1600" dirty="0" smtClean="0"/>
              <a:t>클러스터 노드</a:t>
            </a:r>
            <a:r>
              <a:rPr kumimoji="1" lang="ko-KR" altLang="en-US" sz="1600" dirty="0"/>
              <a:t> 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프로세싱 자원을 제공하는 시스템</a:t>
            </a:r>
            <a:endParaRPr kumimoji="1" lang="en-US" altLang="ko-KR" sz="1600" dirty="0" smtClean="0"/>
          </a:p>
          <a:p>
            <a:pPr lvl="1"/>
            <a:r>
              <a:rPr kumimoji="1" lang="ko-KR" altLang="en-US" sz="1600" dirty="0" smtClean="0"/>
              <a:t>클러스터 관리자 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노드를 서로 연결하여 단일 시스템처럼 보이게 만드는 로직을 제공</a:t>
            </a:r>
            <a:endParaRPr kumimoji="1" lang="en-US" altLang="ko-KR" sz="1600" dirty="0" smtClean="0"/>
          </a:p>
          <a:p>
            <a:pPr lvl="1"/>
            <a:endParaRPr kumimoji="1" lang="en-US" altLang="ko-KR" sz="1600" dirty="0"/>
          </a:p>
          <a:p>
            <a:r>
              <a:rPr kumimoji="1" lang="ko-KR" altLang="en-US" sz="2000" dirty="0" smtClean="0"/>
              <a:t>관리</a:t>
            </a:r>
            <a:endParaRPr kumimoji="1" lang="en-US" altLang="ko-KR" sz="2000" dirty="0" smtClean="0"/>
          </a:p>
          <a:p>
            <a:pPr lvl="1"/>
            <a:r>
              <a:rPr kumimoji="1" lang="ko-KR" altLang="en-US" sz="1600" dirty="0" smtClean="0"/>
              <a:t>작업 스케줄링 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애플리케이션의 환경이 복잡한 이기종 </a:t>
            </a:r>
            <a:r>
              <a:rPr kumimoji="1" lang="en-US" altLang="ko-KR" sz="1600" dirty="0" smtClean="0"/>
              <a:t>CPU-</a:t>
            </a:r>
            <a:r>
              <a:rPr kumimoji="1" lang="ko-KR" altLang="en-US" sz="1600" dirty="0" smtClean="0"/>
              <a:t>코프로세서 클러스터의 경우 각 </a:t>
            </a:r>
            <a:r>
              <a:rPr kumimoji="1" lang="en-US" altLang="ko-KR" sz="1600" dirty="0" smtClean="0"/>
              <a:t>job</a:t>
            </a:r>
            <a:r>
              <a:rPr kumimoji="1" lang="ko-KR" altLang="en-US" sz="1600" dirty="0" smtClean="0"/>
              <a:t>의 성능은  </a:t>
            </a:r>
            <a:r>
              <a:rPr kumimoji="1" lang="en-US" altLang="ko-KR" sz="1600" dirty="0" smtClean="0"/>
              <a:t>		</a:t>
            </a:r>
            <a:r>
              <a:rPr kumimoji="1" lang="ko-KR" altLang="en-US" sz="1600" dirty="0" smtClean="0"/>
              <a:t>     클러스터의 특성에 의존적</a:t>
            </a:r>
            <a:endParaRPr kumimoji="1" lang="en-US" altLang="ko-KR" sz="1600" dirty="0" smtClean="0"/>
          </a:p>
          <a:p>
            <a:pPr lvl="1"/>
            <a:r>
              <a:rPr kumimoji="1" lang="ko-KR" altLang="en-US" sz="1600" dirty="0" smtClean="0"/>
              <a:t>노드 장애 관리 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한 노드에서 장애 발생시 나머지의 모든 시스템이 계속 동작하도록 하는 방법 </a:t>
            </a:r>
            <a:r>
              <a:rPr kumimoji="1" lang="en-US" altLang="ko-KR" sz="1600" dirty="0" smtClean="0"/>
              <a:t>“Fencing”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  		     -&gt;</a:t>
            </a:r>
            <a:r>
              <a:rPr kumimoji="1" lang="ko-KR" altLang="en-US" sz="1600" dirty="0" smtClean="0"/>
              <a:t> 노드가 오동작할 때 공유된 자원을 보호하고 그 노드를 격리</a:t>
            </a:r>
            <a:endParaRPr kumimoji="1"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59390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/>
          </a:bodyPr>
          <a:lstStyle/>
          <a:p>
            <a:r>
              <a:rPr kumimoji="1" lang="en-US" altLang="ko-KR" sz="3000" dirty="0" err="1" smtClean="0"/>
              <a:t>Redis</a:t>
            </a:r>
            <a:r>
              <a:rPr kumimoji="1" lang="en-US" altLang="ko-KR" sz="3000" dirty="0" smtClean="0"/>
              <a:t> Cluster</a:t>
            </a:r>
            <a:endParaRPr kumimoji="1"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5033963"/>
          </a:xfrm>
        </p:spPr>
        <p:txBody>
          <a:bodyPr>
            <a:normAutofit/>
          </a:bodyPr>
          <a:lstStyle/>
          <a:p>
            <a:r>
              <a:rPr kumimoji="1" lang="en-US" altLang="ko-KR" sz="2000" dirty="0" smtClean="0"/>
              <a:t>Version 3.0 </a:t>
            </a:r>
            <a:r>
              <a:rPr kumimoji="1" lang="ko-KR" altLang="en-US" sz="2000" dirty="0" smtClean="0"/>
              <a:t>이상부터 지원</a:t>
            </a:r>
            <a:r>
              <a:rPr kumimoji="1" lang="en-US" altLang="ko-KR" sz="2000" dirty="0" smtClean="0"/>
              <a:t>,</a:t>
            </a:r>
            <a:r>
              <a:rPr kumimoji="1" lang="ko-KR" altLang="en-US" sz="2000" dirty="0" smtClean="0"/>
              <a:t> 최신 </a:t>
            </a:r>
            <a:r>
              <a:rPr kumimoji="1" lang="en-US" altLang="ko-KR" sz="2000" dirty="0" smtClean="0"/>
              <a:t>Stable Version</a:t>
            </a:r>
            <a:r>
              <a:rPr kumimoji="1" lang="ko-KR" altLang="en-US" sz="2000" dirty="0" smtClean="0"/>
              <a:t>은 </a:t>
            </a:r>
            <a:r>
              <a:rPr kumimoji="1" lang="en-US" altLang="ko-KR" sz="2000" dirty="0" smtClean="0"/>
              <a:t>4.0</a:t>
            </a:r>
            <a:r>
              <a:rPr kumimoji="1" lang="ko-KR" altLang="en-US" sz="2000" dirty="0" smtClean="0"/>
              <a:t> </a:t>
            </a:r>
            <a:r>
              <a:rPr kumimoji="1" lang="en-US" altLang="ko-KR" sz="2000" dirty="0" smtClean="0"/>
              <a:t>(July 2017)</a:t>
            </a:r>
          </a:p>
          <a:p>
            <a:endParaRPr kumimoji="1" lang="en-US" altLang="ko-KR" sz="2000" dirty="0" smtClean="0"/>
          </a:p>
          <a:p>
            <a:r>
              <a:rPr kumimoji="1" lang="en-US" altLang="ko-KR" sz="2000" dirty="0" err="1" smtClean="0"/>
              <a:t>Redis</a:t>
            </a:r>
            <a:r>
              <a:rPr kumimoji="1" lang="en-US" altLang="ko-KR" sz="2000" dirty="0" smtClean="0"/>
              <a:t> Cluster 101</a:t>
            </a:r>
          </a:p>
          <a:p>
            <a:pPr lvl="1"/>
            <a:r>
              <a:rPr kumimoji="1" lang="ko-KR" altLang="en-US" sz="1600" dirty="0" smtClean="0"/>
              <a:t>데이터가 자동으로 </a:t>
            </a:r>
            <a:r>
              <a:rPr kumimoji="1" lang="en-US" altLang="ko-KR" sz="1600" dirty="0" err="1" smtClean="0"/>
              <a:t>sharding</a:t>
            </a:r>
            <a:r>
              <a:rPr kumimoji="1" lang="ko-KR" altLang="en-US" sz="1600" dirty="0" smtClean="0"/>
              <a:t>되어 다수의 </a:t>
            </a:r>
            <a:r>
              <a:rPr kumimoji="1" lang="en-US" altLang="ko-KR" sz="1600" dirty="0" err="1" smtClean="0"/>
              <a:t>Redis</a:t>
            </a:r>
            <a:r>
              <a:rPr kumimoji="1" lang="ko-KR" altLang="en-US" sz="1600" dirty="0" smtClean="0"/>
              <a:t> 노드로 분산되어 들어가도록 해준다</a:t>
            </a:r>
            <a:r>
              <a:rPr kumimoji="1" lang="en-US" altLang="ko-KR" sz="1600" dirty="0" smtClean="0"/>
              <a:t>.</a:t>
            </a:r>
            <a:endParaRPr kumimoji="1" lang="en-US" altLang="ko-KR" sz="1600" dirty="0"/>
          </a:p>
          <a:p>
            <a:pPr lvl="1"/>
            <a:r>
              <a:rPr kumimoji="1" lang="ko-KR" altLang="en-US" sz="1600" dirty="0" smtClean="0"/>
              <a:t>노드의 </a:t>
            </a:r>
            <a:r>
              <a:rPr kumimoji="1" lang="en-US" altLang="ko-KR" sz="1600" dirty="0" smtClean="0"/>
              <a:t>fail</a:t>
            </a:r>
            <a:r>
              <a:rPr kumimoji="1" lang="ko-KR" altLang="en-US" sz="1600" dirty="0" smtClean="0"/>
              <a:t>이나 통신 불능 상태 등에 대해 지속적으로 동작할 수 있도록 파티션 간의 가용성 제공</a:t>
            </a:r>
            <a:r>
              <a:rPr kumimoji="1" lang="en-US" altLang="ko-KR" sz="1600" dirty="0" smtClean="0"/>
              <a:t/>
            </a:r>
            <a:br>
              <a:rPr kumimoji="1" lang="en-US" altLang="ko-KR" sz="1600" dirty="0" smtClean="0"/>
            </a:br>
            <a:endParaRPr kumimoji="1" lang="en-US" altLang="ko-KR" sz="1600" dirty="0" smtClean="0"/>
          </a:p>
          <a:p>
            <a:pPr marL="0" indent="0">
              <a:buNone/>
            </a:pPr>
            <a:r>
              <a:rPr kumimoji="1" lang="ko-KR" altLang="en-US" sz="2000" dirty="0" smtClean="0"/>
              <a:t>   </a:t>
            </a:r>
            <a:r>
              <a:rPr kumimoji="1" lang="en-US" altLang="ko-KR" sz="2000" dirty="0" smtClean="0"/>
              <a:t>=&gt;</a:t>
            </a:r>
            <a:r>
              <a:rPr kumimoji="1" lang="ko-KR" altLang="en-US" sz="2000" dirty="0" smtClean="0"/>
              <a:t> 여러 노드들에 데이터들을 분리해서 넣을 수 있다</a:t>
            </a:r>
            <a:r>
              <a:rPr kumimoji="1" lang="en-US" altLang="ko-KR" sz="2000" dirty="0" smtClean="0"/>
              <a:t>.</a:t>
            </a:r>
            <a:endParaRPr kumimoji="1" lang="en-US" altLang="ko-KR" sz="2000" dirty="0"/>
          </a:p>
          <a:p>
            <a:pPr marL="0" indent="0">
              <a:buNone/>
            </a:pPr>
            <a:r>
              <a:rPr kumimoji="1" lang="ko-KR" altLang="en-US" sz="2000" dirty="0" smtClean="0"/>
              <a:t>   </a:t>
            </a:r>
            <a:r>
              <a:rPr kumimoji="1" lang="en-US" altLang="ko-KR" sz="2000" dirty="0" smtClean="0"/>
              <a:t>=&gt;</a:t>
            </a:r>
            <a:r>
              <a:rPr kumimoji="1" lang="ko-KR" altLang="en-US" sz="2000" dirty="0" smtClean="0"/>
              <a:t> 부분적인 노드들에서 실패 혹은 통신 불능 상태에서 지속적인 동작 제공</a:t>
            </a:r>
            <a:endParaRPr kumimoji="1" lang="en-US" altLang="ko-KR" sz="2000" dirty="0"/>
          </a:p>
          <a:p>
            <a:pPr marL="0" indent="0">
              <a:buNone/>
            </a:pPr>
            <a:r>
              <a:rPr kumimoji="1" lang="ko-KR" altLang="en-US" sz="2000" dirty="0" smtClean="0"/>
              <a:t>  </a:t>
            </a:r>
            <a:endParaRPr kumimoji="1" lang="en-US" altLang="ko-KR" sz="2000" dirty="0" smtClean="0"/>
          </a:p>
          <a:p>
            <a:r>
              <a:rPr kumimoji="1" lang="ko-KR" altLang="en-US" sz="2000" dirty="0" smtClean="0"/>
              <a:t>간단한 </a:t>
            </a:r>
            <a:r>
              <a:rPr kumimoji="1" lang="en-US" altLang="ko-KR" sz="2000" dirty="0" err="1" smtClean="0"/>
              <a:t>Redis</a:t>
            </a:r>
            <a:r>
              <a:rPr kumimoji="1" lang="en-US" altLang="ko-KR" sz="2000" dirty="0" smtClean="0"/>
              <a:t> Cluster</a:t>
            </a:r>
            <a:r>
              <a:rPr kumimoji="1" lang="ko-KR" altLang="en-US" sz="2000" dirty="0" smtClean="0"/>
              <a:t> 구조</a:t>
            </a:r>
            <a:endParaRPr kumimoji="1" lang="en-US" altLang="ko-KR" sz="20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746" y="4222287"/>
            <a:ext cx="3261113" cy="233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8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/>
          </a:bodyPr>
          <a:lstStyle/>
          <a:p>
            <a:r>
              <a:rPr kumimoji="1" lang="en-US" altLang="ko-KR" sz="3000" dirty="0" err="1" smtClean="0"/>
              <a:t>Redis</a:t>
            </a:r>
            <a:r>
              <a:rPr kumimoji="1" lang="en-US" altLang="ko-KR" sz="3000" dirty="0" smtClean="0"/>
              <a:t> Cluster</a:t>
            </a:r>
            <a:endParaRPr kumimoji="1"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5033963"/>
          </a:xfrm>
        </p:spPr>
        <p:txBody>
          <a:bodyPr>
            <a:normAutofit/>
          </a:bodyPr>
          <a:lstStyle/>
          <a:p>
            <a:r>
              <a:rPr kumimoji="1" lang="ko-KR" altLang="en-US" sz="2000" dirty="0" smtClean="0"/>
              <a:t>  </a:t>
            </a:r>
            <a:r>
              <a:rPr kumimoji="1" lang="en-US" altLang="ko-KR" sz="2000" dirty="0" err="1" smtClean="0"/>
              <a:t>Redis</a:t>
            </a:r>
            <a:r>
              <a:rPr kumimoji="1" lang="en-US" altLang="ko-KR" sz="2000" dirty="0" smtClean="0"/>
              <a:t> Cluster Architecture</a:t>
            </a:r>
          </a:p>
          <a:p>
            <a:pPr lvl="1"/>
            <a:r>
              <a:rPr kumimoji="1" lang="ko-KR" altLang="en-US" sz="1600" dirty="0" smtClean="0"/>
              <a:t>단일 장애점</a:t>
            </a:r>
            <a:r>
              <a:rPr kumimoji="1" lang="en-US" altLang="ko-KR" sz="1600" dirty="0" smtClean="0"/>
              <a:t>(Single point of failure)</a:t>
            </a:r>
            <a:r>
              <a:rPr kumimoji="1" lang="ko-KR" altLang="en-US" sz="1600" dirty="0" smtClean="0"/>
              <a:t>이 없는 토폴로지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Mesh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=&gt; Clone </a:t>
            </a:r>
            <a:r>
              <a:rPr kumimoji="1" lang="ko-KR" altLang="en-US" sz="1600" dirty="0" smtClean="0"/>
              <a:t>노드를 포함한 모든 노드가 서로를 확인하고 정보를 주고 받는다</a:t>
            </a:r>
            <a:r>
              <a:rPr kumimoji="1" lang="en-US" altLang="ko-KR" sz="1600" dirty="0" smtClean="0"/>
              <a:t>.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=&gt;</a:t>
            </a:r>
            <a:r>
              <a:rPr kumimoji="1" lang="ko-KR" altLang="en-US" sz="1600" dirty="0" smtClean="0"/>
              <a:t> 별도의 마스터 노드를 두지 않는 구조</a:t>
            </a:r>
            <a:r>
              <a:rPr kumimoji="1" lang="en-US" altLang="ko-KR" sz="1600" dirty="0"/>
              <a:t/>
            </a:r>
            <a:br>
              <a:rPr kumimoji="1" lang="en-US" altLang="ko-KR" sz="1600" dirty="0"/>
            </a:br>
            <a:r>
              <a:rPr kumimoji="1" lang="en-US" altLang="ko-KR" sz="1600" dirty="0" smtClean="0"/>
              <a:t>=&gt;</a:t>
            </a:r>
            <a:r>
              <a:rPr kumimoji="1" lang="ko-KR" altLang="en-US" sz="1600" dirty="0" smtClean="0"/>
              <a:t> 모든 노드가 클러스터 구성 정보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슬롯 할당 정보를 가지고 있다</a:t>
            </a:r>
            <a:r>
              <a:rPr kumimoji="1" lang="en-US" altLang="ko-KR" sz="1600" dirty="0" smtClean="0"/>
              <a:t>)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=&gt;</a:t>
            </a:r>
            <a:r>
              <a:rPr kumimoji="1" lang="ko-KR" altLang="en-US" sz="1600" dirty="0" smtClean="0"/>
              <a:t> 클라이언트는 어느 노드든지 접속해서 클러스터 구성 정보를 가져온 후 보유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/>
            </a:r>
            <a:br>
              <a:rPr kumimoji="1" lang="en-US" altLang="ko-KR" sz="1600" dirty="0" smtClean="0"/>
            </a:br>
            <a:r>
              <a:rPr kumimoji="1" lang="ko-KR" altLang="en-US" sz="1600" dirty="0" smtClean="0"/>
              <a:t>     입력되는 </a:t>
            </a:r>
            <a:r>
              <a:rPr kumimoji="1" lang="en-US" altLang="ko-KR" sz="1600" dirty="0" smtClean="0"/>
              <a:t>Key</a:t>
            </a:r>
            <a:r>
              <a:rPr kumimoji="1" lang="ko-KR" altLang="en-US" sz="1600" dirty="0" smtClean="0"/>
              <a:t>에 따라 해당 노드에 접속해서 처리</a:t>
            </a:r>
            <a:endParaRPr kumimoji="1" lang="en-US" altLang="ko-KR" sz="1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239" y="3135505"/>
            <a:ext cx="4034883" cy="29571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881" y="3154064"/>
            <a:ext cx="2895006" cy="2920071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1779548" y="6092695"/>
            <a:ext cx="3780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 smtClean="0"/>
              <a:t>Fully Connected Mesh Topology</a:t>
            </a:r>
            <a:endParaRPr kumimoji="1" lang="ko-KR" altLang="en-US" sz="14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7113252" y="6092694"/>
            <a:ext cx="3780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 err="1" smtClean="0"/>
              <a:t>Redis</a:t>
            </a:r>
            <a:r>
              <a:rPr kumimoji="1" lang="en-US" altLang="ko-KR" sz="1400" dirty="0" smtClean="0"/>
              <a:t> Cluster Architecture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3878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/>
          </a:bodyPr>
          <a:lstStyle/>
          <a:p>
            <a:r>
              <a:rPr kumimoji="1" lang="en-US" altLang="ko-KR" sz="3000" dirty="0" err="1" smtClean="0"/>
              <a:t>Redis</a:t>
            </a:r>
            <a:r>
              <a:rPr kumimoji="1" lang="en-US" altLang="ko-KR" sz="3000" dirty="0" smtClean="0"/>
              <a:t> Cluster</a:t>
            </a:r>
            <a:endParaRPr kumimoji="1"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5033963"/>
          </a:xfrm>
        </p:spPr>
        <p:txBody>
          <a:bodyPr>
            <a:normAutofit/>
          </a:bodyPr>
          <a:lstStyle/>
          <a:p>
            <a:r>
              <a:rPr kumimoji="1" lang="en-US" altLang="ko-KR" sz="2000" dirty="0" err="1" smtClean="0"/>
              <a:t>Redis</a:t>
            </a:r>
            <a:r>
              <a:rPr kumimoji="1" lang="en-US" altLang="ko-KR" sz="2000" dirty="0" smtClean="0"/>
              <a:t> Cluster</a:t>
            </a:r>
            <a:r>
              <a:rPr kumimoji="1" lang="ko-KR" altLang="en-US" sz="2000" dirty="0" smtClean="0"/>
              <a:t>는 별도의 </a:t>
            </a:r>
            <a:r>
              <a:rPr kumimoji="1" lang="en-US" altLang="ko-KR" sz="2000" dirty="0" smtClean="0"/>
              <a:t>Cluster Master</a:t>
            </a:r>
            <a:r>
              <a:rPr kumimoji="1" lang="ko-KR" altLang="en-US" sz="2000" dirty="0" smtClean="0"/>
              <a:t>가 필요하지 않다</a:t>
            </a:r>
            <a:r>
              <a:rPr kumimoji="1" lang="en-US" altLang="ko-KR" sz="2000" dirty="0" smtClean="0"/>
              <a:t>.</a:t>
            </a:r>
            <a:br>
              <a:rPr kumimoji="1" lang="en-US" altLang="ko-KR" sz="2000" dirty="0" smtClean="0"/>
            </a:br>
            <a:r>
              <a:rPr kumimoji="1" lang="en-US" altLang="ko-KR" sz="2000" dirty="0" smtClean="0"/>
              <a:t>=&gt; Sentinel</a:t>
            </a:r>
            <a:r>
              <a:rPr kumimoji="1" lang="ko-KR" altLang="en-US" sz="2000" dirty="0" smtClean="0"/>
              <a:t>의 </a:t>
            </a:r>
            <a:r>
              <a:rPr kumimoji="1" lang="en-US" altLang="ko-KR" sz="2000" dirty="0" smtClean="0"/>
              <a:t>Master/Slave X , Cluster</a:t>
            </a:r>
            <a:r>
              <a:rPr kumimoji="1" lang="ko-KR" altLang="en-US" sz="2000" dirty="0" smtClean="0"/>
              <a:t>에 대한 별도의 </a:t>
            </a:r>
            <a:r>
              <a:rPr kumimoji="1" lang="en-US" altLang="ko-KR" sz="2000" dirty="0" smtClean="0"/>
              <a:t>Master</a:t>
            </a:r>
            <a:r>
              <a:rPr kumimoji="1" lang="ko-KR" altLang="en-US" sz="2000" dirty="0" smtClean="0"/>
              <a:t>가 필요하지 않음</a:t>
            </a:r>
            <a:r>
              <a:rPr kumimoji="1" lang="en-US" altLang="ko-KR" sz="2000" dirty="0" smtClean="0"/>
              <a:t>.</a:t>
            </a:r>
            <a:endParaRPr kumimoji="1" lang="en-US" altLang="ko-KR" sz="2000" dirty="0"/>
          </a:p>
          <a:p>
            <a:endParaRPr kumimoji="1" lang="en-US" altLang="ko-KR" sz="2000" dirty="0" smtClean="0"/>
          </a:p>
          <a:p>
            <a:r>
              <a:rPr kumimoji="1" lang="en-US" altLang="ko-KR" sz="2000" dirty="0" smtClean="0"/>
              <a:t>Cluster</a:t>
            </a:r>
            <a:r>
              <a:rPr kumimoji="1" lang="ko-KR" altLang="en-US" sz="2000" dirty="0" smtClean="0"/>
              <a:t>에는 별도의 </a:t>
            </a:r>
            <a:r>
              <a:rPr kumimoji="1" lang="en-US" altLang="ko-KR" sz="2000" dirty="0" smtClean="0"/>
              <a:t>Sentinel</a:t>
            </a:r>
            <a:r>
              <a:rPr kumimoji="1" lang="ko-KR" altLang="en-US" sz="2000" dirty="0" smtClean="0"/>
              <a:t>이 필요하지 않다</a:t>
            </a:r>
            <a:r>
              <a:rPr kumimoji="1" lang="en-US" altLang="ko-KR" sz="2000" dirty="0"/>
              <a:t/>
            </a:r>
            <a:br>
              <a:rPr kumimoji="1" lang="en-US" altLang="ko-KR" sz="2000" dirty="0"/>
            </a:br>
            <a:r>
              <a:rPr kumimoji="1" lang="en-US" altLang="ko-KR" sz="2000" dirty="0" smtClean="0"/>
              <a:t>=&gt;</a:t>
            </a:r>
            <a:r>
              <a:rPr kumimoji="1" lang="ko-KR" altLang="en-US" sz="2000" dirty="0" smtClean="0"/>
              <a:t> 각 </a:t>
            </a:r>
            <a:r>
              <a:rPr kumimoji="1" lang="en-US" altLang="ko-KR" sz="2000" dirty="0" err="1" smtClean="0"/>
              <a:t>Redis</a:t>
            </a:r>
            <a:r>
              <a:rPr kumimoji="1" lang="ko-KR" altLang="en-US" sz="2000" dirty="0" smtClean="0"/>
              <a:t>가 </a:t>
            </a:r>
            <a:r>
              <a:rPr kumimoji="1" lang="en-US" altLang="ko-KR" sz="2000" dirty="0" smtClean="0"/>
              <a:t>Sentinel</a:t>
            </a:r>
            <a:r>
              <a:rPr kumimoji="1" lang="ko-KR" altLang="en-US" sz="2000" dirty="0" smtClean="0"/>
              <a:t> 역할도 수행하기 때문이다</a:t>
            </a:r>
            <a:r>
              <a:rPr kumimoji="1" lang="en-US" altLang="ko-KR" sz="2000" dirty="0" smtClean="0"/>
              <a:t>.</a:t>
            </a:r>
            <a:br>
              <a:rPr kumimoji="1" lang="en-US" altLang="ko-KR" sz="2000" dirty="0" smtClean="0"/>
            </a:br>
            <a:r>
              <a:rPr kumimoji="1" lang="en-US" altLang="ko-KR" sz="2000" dirty="0" smtClean="0"/>
              <a:t>=&gt;</a:t>
            </a:r>
            <a:r>
              <a:rPr kumimoji="1" lang="ko-KR" altLang="en-US" sz="2000" dirty="0" smtClean="0"/>
              <a:t> 각 </a:t>
            </a:r>
            <a:r>
              <a:rPr kumimoji="1" lang="en-US" altLang="ko-KR" sz="2000" dirty="0" err="1" smtClean="0"/>
              <a:t>Redis</a:t>
            </a:r>
            <a:r>
              <a:rPr kumimoji="1" lang="en-US" altLang="ko-KR" sz="2000" dirty="0" smtClean="0"/>
              <a:t> </a:t>
            </a:r>
            <a:r>
              <a:rPr kumimoji="1" lang="ko-KR" altLang="en-US" sz="2000" dirty="0" smtClean="0"/>
              <a:t>노드들은 </a:t>
            </a:r>
            <a:r>
              <a:rPr kumimoji="1" lang="en-US" altLang="ko-KR" sz="2000" dirty="0" smtClean="0"/>
              <a:t>Master or Slave</a:t>
            </a:r>
            <a:r>
              <a:rPr kumimoji="1" lang="ko-KR" altLang="en-US" sz="2000" dirty="0" smtClean="0"/>
              <a:t> 역할 수행</a:t>
            </a:r>
            <a:r>
              <a:rPr kumimoji="1" lang="en-US" altLang="ko-KR" sz="2000" dirty="0" smtClean="0"/>
              <a:t/>
            </a:r>
            <a:br>
              <a:rPr kumimoji="1" lang="en-US" altLang="ko-KR" sz="2000" dirty="0" smtClean="0"/>
            </a:br>
            <a:r>
              <a:rPr kumimoji="1" lang="en-US" altLang="ko-KR" sz="2000" dirty="0" smtClean="0"/>
              <a:t>ex) </a:t>
            </a:r>
            <a:r>
              <a:rPr kumimoji="1" lang="ko-KR" altLang="en-US" sz="2000" dirty="0" smtClean="0"/>
              <a:t>여러 </a:t>
            </a:r>
            <a:r>
              <a:rPr kumimoji="1" lang="en-US" altLang="ko-KR" sz="2000" dirty="0" smtClean="0"/>
              <a:t>Master</a:t>
            </a:r>
            <a:r>
              <a:rPr kumimoji="1" lang="ko-KR" altLang="en-US" sz="2000" dirty="0" smtClean="0"/>
              <a:t> 중 한 대가 다운되어 </a:t>
            </a:r>
            <a:r>
              <a:rPr kumimoji="1" lang="en-US" altLang="ko-KR" sz="2000" dirty="0" smtClean="0"/>
              <a:t>Slave-&gt;Master </a:t>
            </a:r>
            <a:r>
              <a:rPr kumimoji="1" lang="ko-KR" altLang="en-US" sz="2000" dirty="0" smtClean="0"/>
              <a:t>작업</a:t>
            </a:r>
            <a:r>
              <a:rPr kumimoji="1" lang="en-US" altLang="ko-KR" sz="2000" dirty="0" smtClean="0"/>
              <a:t>,</a:t>
            </a:r>
            <a:br>
              <a:rPr kumimoji="1" lang="en-US" altLang="ko-KR" sz="2000" dirty="0" smtClean="0"/>
            </a:br>
            <a:r>
              <a:rPr kumimoji="1" lang="ko-KR" altLang="en-US" sz="2000" dirty="0" smtClean="0"/>
              <a:t>각 </a:t>
            </a:r>
            <a:r>
              <a:rPr kumimoji="1" lang="en-US" altLang="ko-KR" sz="2000" dirty="0" err="1" smtClean="0"/>
              <a:t>Redis</a:t>
            </a:r>
            <a:r>
              <a:rPr kumimoji="1" lang="en-US" altLang="ko-KR" sz="2000" dirty="0" smtClean="0"/>
              <a:t> </a:t>
            </a:r>
            <a:r>
              <a:rPr kumimoji="1" lang="ko-KR" altLang="en-US" sz="2000" dirty="0" smtClean="0"/>
              <a:t>노드들이 </a:t>
            </a:r>
            <a:r>
              <a:rPr kumimoji="1" lang="en-US" altLang="ko-KR" sz="2000" dirty="0" smtClean="0"/>
              <a:t>Sentinel</a:t>
            </a:r>
            <a:r>
              <a:rPr kumimoji="1" lang="ko-KR" altLang="en-US" sz="2000" dirty="0" smtClean="0"/>
              <a:t>과 같은 역할을 수행해 장애복구</a:t>
            </a:r>
            <a:r>
              <a:rPr kumimoji="1" lang="en-US" altLang="ko-KR" sz="2000" dirty="0" smtClean="0"/>
              <a:t>(Failover)</a:t>
            </a:r>
            <a:r>
              <a:rPr kumimoji="1" lang="ko-KR" altLang="en-US" sz="2000" dirty="0" smtClean="0"/>
              <a:t>를 수행</a:t>
            </a:r>
            <a:r>
              <a:rPr kumimoji="1" lang="en-US" altLang="ko-KR" sz="2000" dirty="0" smtClean="0"/>
              <a:t>.</a:t>
            </a:r>
          </a:p>
          <a:p>
            <a:endParaRPr kumimoji="1" lang="en-US" altLang="ko-KR" sz="2000" dirty="0" smtClean="0"/>
          </a:p>
          <a:p>
            <a:r>
              <a:rPr kumimoji="1" lang="en-US" altLang="ko-KR" sz="2000" dirty="0" smtClean="0"/>
              <a:t>Cluster</a:t>
            </a:r>
            <a:r>
              <a:rPr kumimoji="1" lang="ko-KR" altLang="en-US" sz="2000" dirty="0" smtClean="0"/>
              <a:t>는 각 </a:t>
            </a:r>
            <a:r>
              <a:rPr kumimoji="1" lang="en-US" altLang="ko-KR" sz="2000" dirty="0" err="1" smtClean="0"/>
              <a:t>Redis</a:t>
            </a:r>
            <a:r>
              <a:rPr kumimoji="1" lang="ko-KR" altLang="en-US" sz="2000" dirty="0" smtClean="0"/>
              <a:t> 노드에 데이터를 가능한 균등하게 분산해 저장하는 기능</a:t>
            </a:r>
            <a:r>
              <a:rPr kumimoji="1" lang="en-US" altLang="ko-KR" sz="2000" dirty="0" smtClean="0"/>
              <a:t/>
            </a:r>
            <a:br>
              <a:rPr kumimoji="1" lang="en-US" altLang="ko-KR" sz="2000" dirty="0" smtClean="0"/>
            </a:br>
            <a:r>
              <a:rPr kumimoji="1" lang="en-US" altLang="ko-KR" sz="2000" dirty="0" smtClean="0"/>
              <a:t>=&gt;</a:t>
            </a:r>
            <a:r>
              <a:rPr kumimoji="1" lang="ko-KR" altLang="en-US" sz="2000" dirty="0" smtClean="0"/>
              <a:t> 분산 방식은 </a:t>
            </a:r>
            <a:r>
              <a:rPr kumimoji="1" lang="en-US" altLang="ko-KR" sz="2000" dirty="0" smtClean="0"/>
              <a:t>CRC16 function </a:t>
            </a:r>
            <a:r>
              <a:rPr kumimoji="1" lang="ko-KR" altLang="en-US" sz="2000" dirty="0" smtClean="0"/>
              <a:t>수행</a:t>
            </a:r>
            <a:r>
              <a:rPr kumimoji="1" lang="en-US" altLang="ko-KR" sz="2000" dirty="0" smtClean="0"/>
              <a:t>.</a:t>
            </a:r>
            <a:r>
              <a:rPr kumimoji="1" lang="en-US" altLang="ko-KR" sz="2000" dirty="0"/>
              <a:t/>
            </a:r>
            <a:br>
              <a:rPr kumimoji="1" lang="en-US" altLang="ko-KR" sz="2000" dirty="0"/>
            </a:br>
            <a:r>
              <a:rPr kumimoji="1" lang="en-US" altLang="ko-KR" sz="2000" dirty="0" smtClean="0"/>
              <a:t>=&gt;</a:t>
            </a:r>
            <a:r>
              <a:rPr kumimoji="1" lang="ko-KR" altLang="en-US" sz="2000" dirty="0" smtClean="0"/>
              <a:t> </a:t>
            </a:r>
            <a:r>
              <a:rPr kumimoji="1" lang="en-US" altLang="ko-KR" sz="2000" dirty="0" err="1" smtClean="0"/>
              <a:t>Redis</a:t>
            </a:r>
            <a:r>
              <a:rPr kumimoji="1" lang="ko-KR" altLang="en-US" sz="2000" dirty="0" smtClean="0"/>
              <a:t>는 담당하는 </a:t>
            </a:r>
            <a:r>
              <a:rPr kumimoji="1" lang="en-US" altLang="ko-KR" sz="2000" dirty="0" smtClean="0"/>
              <a:t>Slot</a:t>
            </a:r>
            <a:r>
              <a:rPr kumimoji="1" lang="ko-KR" altLang="en-US" sz="2000" dirty="0" smtClean="0"/>
              <a:t>에 해당하는 </a:t>
            </a:r>
            <a:r>
              <a:rPr kumimoji="1" lang="en-US" altLang="ko-KR" sz="2000" dirty="0" smtClean="0"/>
              <a:t>key</a:t>
            </a:r>
            <a:r>
              <a:rPr kumimoji="1" lang="ko-KR" altLang="en-US" sz="2000" dirty="0" smtClean="0"/>
              <a:t>는 받고</a:t>
            </a:r>
            <a:r>
              <a:rPr kumimoji="1" lang="en-US" altLang="ko-KR" sz="2000" dirty="0" smtClean="0"/>
              <a:t>,</a:t>
            </a:r>
            <a:r>
              <a:rPr kumimoji="1" lang="ko-KR" altLang="en-US" sz="2000" dirty="0" smtClean="0"/>
              <a:t> 다른 </a:t>
            </a:r>
            <a:r>
              <a:rPr kumimoji="1" lang="en-US" altLang="ko-KR" sz="2000" dirty="0" smtClean="0"/>
              <a:t>key</a:t>
            </a:r>
            <a:r>
              <a:rPr kumimoji="1" lang="ko-KR" altLang="en-US" sz="2000" dirty="0" smtClean="0"/>
              <a:t>는 담당 </a:t>
            </a:r>
            <a:r>
              <a:rPr kumimoji="1" lang="en-US" altLang="ko-KR" sz="2000" dirty="0" err="1" smtClean="0"/>
              <a:t>Redis</a:t>
            </a:r>
            <a:r>
              <a:rPr kumimoji="1" lang="ko-KR" altLang="en-US" sz="2000" dirty="0" smtClean="0"/>
              <a:t> </a:t>
            </a:r>
            <a:r>
              <a:rPr kumimoji="1" lang="en-US" altLang="ko-KR" sz="2000" dirty="0" err="1" smtClean="0"/>
              <a:t>IP:Port</a:t>
            </a:r>
            <a:r>
              <a:rPr kumimoji="1" lang="en-US" altLang="ko-KR" sz="2000" dirty="0" smtClean="0"/>
              <a:t> </a:t>
            </a:r>
            <a:r>
              <a:rPr kumimoji="1" lang="ko-KR" altLang="en-US" sz="2000" dirty="0" smtClean="0"/>
              <a:t>리턴</a:t>
            </a:r>
            <a:endParaRPr kumimoji="1"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136639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/>
          </a:bodyPr>
          <a:lstStyle/>
          <a:p>
            <a:r>
              <a:rPr kumimoji="1" lang="en-US" altLang="ko-KR" sz="3000" dirty="0" err="1" smtClean="0"/>
              <a:t>Redis</a:t>
            </a:r>
            <a:r>
              <a:rPr kumimoji="1" lang="en-US" altLang="ko-KR" sz="3000" dirty="0" smtClean="0"/>
              <a:t> Cluster</a:t>
            </a:r>
            <a:endParaRPr kumimoji="1"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5033963"/>
          </a:xfrm>
        </p:spPr>
        <p:txBody>
          <a:bodyPr>
            <a:normAutofit/>
          </a:bodyPr>
          <a:lstStyle/>
          <a:p>
            <a:r>
              <a:rPr kumimoji="1" lang="ko-KR" altLang="en-US" sz="2000" dirty="0" smtClean="0"/>
              <a:t>모든 </a:t>
            </a:r>
            <a:r>
              <a:rPr kumimoji="1" lang="en-US" altLang="ko-KR" sz="2000" dirty="0" err="1" smtClean="0"/>
              <a:t>Redis</a:t>
            </a:r>
            <a:r>
              <a:rPr kumimoji="1" lang="en-US" altLang="ko-KR" sz="2000" dirty="0" smtClean="0"/>
              <a:t> Cluster </a:t>
            </a:r>
            <a:r>
              <a:rPr kumimoji="1" lang="ko-KR" altLang="en-US" sz="2000" dirty="0" smtClean="0"/>
              <a:t>노드는 두 개의 </a:t>
            </a:r>
            <a:r>
              <a:rPr kumimoji="1" lang="en-US" altLang="ko-KR" sz="2000" dirty="0" smtClean="0"/>
              <a:t>TCP connection</a:t>
            </a:r>
            <a:r>
              <a:rPr kumimoji="1" lang="ko-KR" altLang="en-US" sz="2000" dirty="0" smtClean="0"/>
              <a:t>을 필요로 한다</a:t>
            </a:r>
            <a:r>
              <a:rPr kumimoji="1" lang="en-US" altLang="ko-KR" sz="2000" dirty="0" smtClean="0"/>
              <a:t>.</a:t>
            </a:r>
            <a:r>
              <a:rPr kumimoji="1" lang="ko-KR" altLang="en-US" sz="2000" dirty="0" smtClean="0"/>
              <a:t> </a:t>
            </a:r>
            <a:r>
              <a:rPr kumimoji="1" lang="en-US" altLang="ko-KR" sz="2000" dirty="0" smtClean="0"/>
              <a:t>(</a:t>
            </a:r>
            <a:r>
              <a:rPr kumimoji="1" lang="ko-KR" altLang="en-US" sz="2000" dirty="0" smtClean="0"/>
              <a:t>방화벽 설정 필수</a:t>
            </a:r>
            <a:r>
              <a:rPr kumimoji="1" lang="en-US" altLang="ko-KR" sz="2000" dirty="0" smtClean="0"/>
              <a:t>)</a:t>
            </a:r>
            <a:endParaRPr kumimoji="1" lang="en-US" altLang="ko-KR" sz="2000" dirty="0"/>
          </a:p>
          <a:p>
            <a:pPr lvl="1"/>
            <a:r>
              <a:rPr kumimoji="1" lang="en-US" altLang="ko-KR" sz="1600" dirty="0" err="1" smtClean="0"/>
              <a:t>Redis</a:t>
            </a:r>
            <a:r>
              <a:rPr kumimoji="1" lang="en-US" altLang="ko-KR" sz="1600" dirty="0" smtClean="0"/>
              <a:t> TCP Port (default 6397)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=&gt; Cluster</a:t>
            </a:r>
            <a:r>
              <a:rPr kumimoji="1" lang="ko-KR" altLang="en-US" sz="1600" dirty="0" smtClean="0"/>
              <a:t>에 접근하고자 하는 모든 </a:t>
            </a:r>
            <a:r>
              <a:rPr kumimoji="1" lang="en-US" altLang="ko-KR" sz="1600" dirty="0" smtClean="0"/>
              <a:t>client</a:t>
            </a:r>
            <a:r>
              <a:rPr kumimoji="1" lang="ko-KR" altLang="en-US" sz="1600" dirty="0" smtClean="0"/>
              <a:t>와 다른 </a:t>
            </a:r>
            <a:r>
              <a:rPr kumimoji="1" lang="en-US" altLang="ko-KR" sz="1600" dirty="0" smtClean="0"/>
              <a:t>cluster </a:t>
            </a:r>
            <a:r>
              <a:rPr kumimoji="1" lang="ko-KR" altLang="en-US" sz="1600" dirty="0" smtClean="0"/>
              <a:t>노드들</a:t>
            </a:r>
            <a:r>
              <a:rPr kumimoji="1" lang="en-US" altLang="ko-KR" sz="1600" dirty="0" smtClean="0"/>
              <a:t>(Key</a:t>
            </a:r>
            <a:r>
              <a:rPr kumimoji="1" lang="ko-KR" altLang="en-US" sz="1600" dirty="0" smtClean="0"/>
              <a:t> 이동을 위한</a:t>
            </a:r>
            <a:r>
              <a:rPr kumimoji="1" lang="en-US" altLang="ko-KR" sz="1600" dirty="0" smtClean="0"/>
              <a:t>)</a:t>
            </a:r>
            <a:r>
              <a:rPr kumimoji="1" lang="ko-KR" altLang="en-US" sz="1600" dirty="0" smtClean="0"/>
              <a:t>에 의해 사용</a:t>
            </a:r>
            <a:endParaRPr kumimoji="1" lang="en-US" altLang="ko-KR" sz="1600" dirty="0" smtClean="0"/>
          </a:p>
          <a:p>
            <a:pPr lvl="1"/>
            <a:r>
              <a:rPr kumimoji="1" lang="en-US" altLang="ko-KR" sz="1600" dirty="0" smtClean="0"/>
              <a:t>Cluster bus Port (default +10000)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노드 간의 바이너리 커뮤니케이션 채널</a:t>
            </a:r>
            <a:r>
              <a:rPr kumimoji="1" lang="en-US" altLang="ko-KR" sz="1600" dirty="0"/>
              <a:t/>
            </a:r>
            <a:br>
              <a:rPr kumimoji="1" lang="en-US" altLang="ko-KR" sz="1600" dirty="0"/>
            </a:br>
            <a:r>
              <a:rPr kumimoji="1" lang="en-US" altLang="ko-KR" sz="1600" dirty="0" smtClean="0"/>
              <a:t>=&gt;</a:t>
            </a:r>
            <a:r>
              <a:rPr kumimoji="1" lang="ko-KR" altLang="en-US" sz="1600" dirty="0" smtClean="0"/>
              <a:t> 노드의 실패 </a:t>
            </a:r>
            <a:r>
              <a:rPr kumimoji="1" lang="en-US" altLang="ko-KR" sz="1600" dirty="0" smtClean="0"/>
              <a:t>detection</a:t>
            </a:r>
            <a:r>
              <a:rPr kumimoji="1" lang="ko-KR" altLang="en-US" sz="1600" dirty="0" smtClean="0"/>
              <a:t>이나 설정 업데이트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failover authorization</a:t>
            </a:r>
            <a:r>
              <a:rPr kumimoji="1" lang="ko-KR" altLang="en-US" sz="1600" dirty="0" smtClean="0"/>
              <a:t> 등에 사용됨</a:t>
            </a:r>
            <a:endParaRPr kumimoji="1" lang="en-US" altLang="ko-KR" sz="1600" dirty="0" smtClean="0"/>
          </a:p>
          <a:p>
            <a:pPr marL="457200" lvl="1" indent="0">
              <a:buNone/>
            </a:pPr>
            <a:endParaRPr kumimoji="1" lang="en-US" altLang="ko-KR" sz="1600" dirty="0"/>
          </a:p>
          <a:p>
            <a:r>
              <a:rPr kumimoji="1" lang="en-US" altLang="ko-KR" sz="2000" dirty="0" smtClean="0"/>
              <a:t>NAT </a:t>
            </a:r>
            <a:r>
              <a:rPr kumimoji="1" lang="ko-KR" altLang="en-US" sz="2000" dirty="0" smtClean="0"/>
              <a:t>환경 및 </a:t>
            </a:r>
            <a:r>
              <a:rPr kumimoji="1" lang="en-US" altLang="ko-KR" sz="2000" dirty="0" smtClean="0"/>
              <a:t>IP</a:t>
            </a:r>
            <a:r>
              <a:rPr kumimoji="1" lang="ko-KR" altLang="en-US" sz="2000" dirty="0" smtClean="0"/>
              <a:t> 주소나 </a:t>
            </a:r>
            <a:r>
              <a:rPr kumimoji="1" lang="en-US" altLang="ko-KR" sz="2000" dirty="0" smtClean="0"/>
              <a:t>TCP Port</a:t>
            </a:r>
            <a:r>
              <a:rPr kumimoji="1" lang="ko-KR" altLang="en-US" sz="2000" dirty="0" smtClean="0"/>
              <a:t>가 다시 </a:t>
            </a:r>
            <a:r>
              <a:rPr kumimoji="1" lang="en-US" altLang="ko-KR" sz="2000" dirty="0" smtClean="0"/>
              <a:t>mapping</a:t>
            </a:r>
            <a:r>
              <a:rPr kumimoji="1" lang="ko-KR" altLang="en-US" sz="2000" dirty="0" smtClean="0"/>
              <a:t>되는 환경 지원하지 않음</a:t>
            </a:r>
            <a:r>
              <a:rPr kumimoji="1" lang="en-US" altLang="ko-KR" sz="2000" dirty="0" smtClean="0"/>
              <a:t>.</a:t>
            </a:r>
            <a:r>
              <a:rPr kumimoji="1" lang="en-US" altLang="ko-KR" sz="1600" dirty="0" smtClean="0"/>
              <a:t/>
            </a:r>
            <a:br>
              <a:rPr kumimoji="1" lang="en-US" altLang="ko-KR" sz="1600" dirty="0" smtClean="0"/>
            </a:b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881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/>
          </a:bodyPr>
          <a:lstStyle/>
          <a:p>
            <a:r>
              <a:rPr kumimoji="1" lang="en-US" altLang="ko-KR" sz="3000" dirty="0" err="1" smtClean="0"/>
              <a:t>Redis</a:t>
            </a:r>
            <a:r>
              <a:rPr kumimoji="1" lang="en-US" altLang="ko-KR" sz="3000" dirty="0" smtClean="0"/>
              <a:t> Cluster</a:t>
            </a:r>
            <a:endParaRPr kumimoji="1"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5033963"/>
          </a:xfrm>
        </p:spPr>
        <p:txBody>
          <a:bodyPr>
            <a:normAutofit/>
          </a:bodyPr>
          <a:lstStyle/>
          <a:p>
            <a:r>
              <a:rPr kumimoji="1" lang="en-US" altLang="ko-KR" sz="2000" dirty="0" smtClean="0"/>
              <a:t>Heartbeat </a:t>
            </a:r>
            <a:r>
              <a:rPr kumimoji="1" lang="ko-KR" altLang="en-US" sz="2000" dirty="0" smtClean="0"/>
              <a:t>체크</a:t>
            </a:r>
            <a:r>
              <a:rPr kumimoji="1" lang="en-US" altLang="ko-KR" sz="2000" dirty="0" smtClean="0"/>
              <a:t> </a:t>
            </a:r>
            <a:r>
              <a:rPr kumimoji="1" lang="ko-KR" altLang="en-US" sz="2000" dirty="0" smtClean="0"/>
              <a:t>방법 </a:t>
            </a:r>
            <a:r>
              <a:rPr kumimoji="1" lang="en-US" altLang="ko-KR" sz="2000" dirty="0" smtClean="0"/>
              <a:t>(Cont.)</a:t>
            </a:r>
          </a:p>
          <a:p>
            <a:pPr marL="457200" lvl="1" indent="0">
              <a:buNone/>
            </a:pPr>
            <a:r>
              <a:rPr kumimoji="1" lang="en-US" altLang="ko-KR" sz="1600" dirty="0" smtClean="0">
                <a:hlinkClick r:id="rId3"/>
              </a:rPr>
              <a:t>http://www.redisgate.com/redis/cluster/cluster_heartbeat.php</a:t>
            </a:r>
            <a:endParaRPr kumimoji="1" lang="en-US" altLang="ko-KR" sz="1600" dirty="0" smtClean="0"/>
          </a:p>
          <a:p>
            <a:pPr marL="457200" lvl="1" indent="0">
              <a:buNone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초마다 한 개 노드에 </a:t>
            </a:r>
            <a:r>
              <a:rPr kumimoji="1" lang="en-US" altLang="ko-KR" sz="1600" dirty="0" smtClean="0"/>
              <a:t>Ping</a:t>
            </a:r>
            <a:r>
              <a:rPr kumimoji="1" lang="ko-KR" altLang="en-US" sz="1600" dirty="0" smtClean="0"/>
              <a:t>을 보내 확인</a:t>
            </a:r>
            <a:r>
              <a:rPr kumimoji="1" lang="en-US" altLang="ko-KR" sz="1600" dirty="0"/>
              <a:t/>
            </a:r>
            <a:br>
              <a:rPr kumimoji="1" lang="en-US" altLang="ko-KR" sz="1600" dirty="0"/>
            </a:br>
            <a:r>
              <a:rPr kumimoji="1" lang="en-US" altLang="ko-KR" sz="1600" dirty="0" smtClean="0"/>
              <a:t>-&gt; </a:t>
            </a:r>
            <a:r>
              <a:rPr kumimoji="1" lang="ko-KR" altLang="en-US" sz="1600" dirty="0" smtClean="0"/>
              <a:t>임의로 </a:t>
            </a:r>
            <a:r>
              <a:rPr kumimoji="1" lang="en-US" altLang="ko-KR" sz="1600" dirty="0" smtClean="0"/>
              <a:t>5</a:t>
            </a:r>
            <a:r>
              <a:rPr kumimoji="1" lang="ko-KR" altLang="en-US" sz="1600" dirty="0" smtClean="0"/>
              <a:t>개 노드 추출해 </a:t>
            </a:r>
            <a:r>
              <a:rPr kumimoji="1" lang="en-US" altLang="ko-KR" sz="1600" dirty="0" smtClean="0"/>
              <a:t>Pong</a:t>
            </a:r>
            <a:r>
              <a:rPr kumimoji="1" lang="ko-KR" altLang="en-US" sz="1600" dirty="0" smtClean="0"/>
              <a:t>을 받은 시간이 가장 오래된 노드에 </a:t>
            </a:r>
            <a:r>
              <a:rPr kumimoji="1" lang="en-US" altLang="ko-KR" sz="1600" dirty="0" smtClean="0"/>
              <a:t>Ping</a:t>
            </a:r>
            <a:r>
              <a:rPr kumimoji="1" lang="ko-KR" altLang="en-US" sz="1600" dirty="0" smtClean="0"/>
              <a:t> 보냄</a:t>
            </a:r>
            <a:r>
              <a:rPr kumimoji="1" lang="en-US" altLang="ko-KR" sz="1600" dirty="0" smtClean="0"/>
              <a:t>.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-&gt;</a:t>
            </a:r>
            <a:r>
              <a:rPr kumimoji="1" lang="ko-KR" altLang="en-US" sz="1600" dirty="0" smtClean="0"/>
              <a:t> 노드 수는 적은데 </a:t>
            </a:r>
            <a:r>
              <a:rPr kumimoji="1" lang="en-US" altLang="ko-KR" sz="1600" dirty="0" err="1" smtClean="0"/>
              <a:t>cluster_node_timeout</a:t>
            </a:r>
            <a:r>
              <a:rPr kumimoji="1" lang="ko-KR" altLang="en-US" sz="1600" dirty="0" smtClean="0"/>
              <a:t> 지나치게 길게 설정되어 확인 시간 늦어지는 것을 방지</a:t>
            </a:r>
            <a:r>
              <a:rPr kumimoji="1" lang="en-US" altLang="ko-KR" sz="1600" dirty="0"/>
              <a:t/>
            </a:r>
            <a:br>
              <a:rPr kumimoji="1" lang="en-US" altLang="ko-KR" sz="1600" dirty="0"/>
            </a:br>
            <a:r>
              <a:rPr kumimoji="1" lang="en-US" altLang="ko-KR" sz="1600" dirty="0" smtClean="0"/>
              <a:t>ex) 6</a:t>
            </a:r>
            <a:r>
              <a:rPr kumimoji="1" lang="ko-KR" altLang="en-US" sz="1600" dirty="0" smtClean="0"/>
              <a:t>개의 노드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 smtClean="0"/>
              <a:t>cluster_node_timeout</a:t>
            </a:r>
            <a:r>
              <a:rPr kumimoji="1" lang="en-US" altLang="ko-KR" sz="1600" dirty="0" smtClean="0"/>
              <a:t> = 60s,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    -&gt; 30</a:t>
            </a:r>
            <a:r>
              <a:rPr kumimoji="1" lang="ko-KR" altLang="en-US" sz="1600" dirty="0" smtClean="0"/>
              <a:t>초가 지나서 다른 노드 확인하므로 </a:t>
            </a:r>
            <a:r>
              <a:rPr kumimoji="1" lang="en-US" altLang="ko-KR" sz="1600" dirty="0" smtClean="0"/>
              <a:t>fail</a:t>
            </a:r>
            <a:r>
              <a:rPr kumimoji="1" lang="ko-KR" altLang="en-US" sz="1600" dirty="0" smtClean="0"/>
              <a:t>에 대한 대응이 너무 늦음</a:t>
            </a:r>
            <a:endParaRPr kumimoji="1" lang="en-US" altLang="ko-KR" sz="1600" dirty="0"/>
          </a:p>
          <a:p>
            <a:pPr marL="800100" lvl="1" indent="-342900">
              <a:buFont typeface="+mj-lt"/>
              <a:buAutoNum type="arabicPeriod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ko-KR" sz="1600" dirty="0" err="1" smtClean="0"/>
              <a:t>cluster_node_timeout</a:t>
            </a:r>
            <a:r>
              <a:rPr kumimoji="1" lang="en-US" altLang="ko-KR" sz="1600" dirty="0" smtClean="0"/>
              <a:t/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-&gt;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Pong </a:t>
            </a:r>
            <a:r>
              <a:rPr kumimoji="1" lang="ko-KR" altLang="en-US" sz="1600" dirty="0" smtClean="0"/>
              <a:t>받은 시간이 </a:t>
            </a:r>
            <a:r>
              <a:rPr kumimoji="1" lang="en-US" altLang="ko-KR" sz="1600" dirty="0" err="1" smtClean="0"/>
              <a:t>cluster_node_timeout</a:t>
            </a:r>
            <a:r>
              <a:rPr kumimoji="1" lang="en-US" altLang="ko-KR" sz="1600" dirty="0" smtClean="0"/>
              <a:t>/2 </a:t>
            </a:r>
            <a:r>
              <a:rPr kumimoji="1" lang="ko-KR" altLang="en-US" sz="1600" dirty="0" smtClean="0"/>
              <a:t>보다 큰 노드들에 대해 </a:t>
            </a:r>
            <a:r>
              <a:rPr kumimoji="1" lang="en-US" altLang="ko-KR" sz="1600" dirty="0" smtClean="0"/>
              <a:t>Ping</a:t>
            </a:r>
            <a:r>
              <a:rPr kumimoji="1" lang="ko-KR" altLang="en-US" sz="1600" dirty="0" smtClean="0"/>
              <a:t>을 보냄</a:t>
            </a:r>
            <a:r>
              <a:rPr kumimoji="1" lang="en-US" altLang="ko-KR" sz="1600" dirty="0" smtClean="0"/>
              <a:t>.</a:t>
            </a:r>
            <a:br>
              <a:rPr kumimoji="1" lang="en-US" altLang="ko-KR" sz="1600" dirty="0" smtClean="0"/>
            </a:br>
            <a:endParaRPr kumimoji="1" lang="en-US" altLang="ko-KR" sz="16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957401"/>
              </p:ext>
            </p:extLst>
          </p:nvPr>
        </p:nvGraphicFramePr>
        <p:xfrm>
          <a:off x="1256371" y="4095884"/>
          <a:ext cx="9679258" cy="2401620"/>
        </p:xfrm>
        <a:graphic>
          <a:graphicData uri="http://schemas.openxmlformats.org/drawingml/2006/table">
            <a:tbl>
              <a:tblPr/>
              <a:tblGrid>
                <a:gridCol w="2846839"/>
                <a:gridCol w="2277473"/>
                <a:gridCol w="2277473"/>
                <a:gridCol w="2277473"/>
              </a:tblGrid>
              <a:tr h="39799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Cluster-nodes(size)</a:t>
                      </a:r>
                    </a:p>
                  </a:txBody>
                  <a:tcPr marL="80580" marR="80580" marT="40290" marB="4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Cluster_node_timeout</a:t>
                      </a:r>
                      <a:r>
                        <a:rPr lang="en-US" sz="1100" dirty="0"/>
                        <a:t/>
                      </a:r>
                      <a:br>
                        <a:rPr lang="en-US" sz="1100" dirty="0"/>
                      </a:br>
                      <a:r>
                        <a:rPr lang="en-US" sz="1100" dirty="0"/>
                        <a:t>(second)</a:t>
                      </a:r>
                    </a:p>
                  </a:txBody>
                  <a:tcPr marL="80580" marR="80580" marT="40290" marB="4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timeout / 2</a:t>
                      </a:r>
                    </a:p>
                  </a:txBody>
                  <a:tcPr marL="80580" marR="80580" marT="40290" marB="4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Ping count per node</a:t>
                      </a:r>
                    </a:p>
                  </a:txBody>
                  <a:tcPr marL="80580" marR="80580" marT="40290" marB="4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72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50</a:t>
                      </a:r>
                    </a:p>
                  </a:txBody>
                  <a:tcPr marL="80580" marR="80580" marT="40290" marB="4029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15</a:t>
                      </a:r>
                    </a:p>
                  </a:txBody>
                  <a:tcPr marL="80580" marR="55959" marT="40290" marB="4029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100">
                          <a:effectLst/>
                        </a:rPr>
                        <a:t>7.5</a:t>
                      </a:r>
                    </a:p>
                  </a:txBody>
                  <a:tcPr marL="80580" marR="55959" marT="40290" marB="4029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6.7</a:t>
                      </a:r>
                    </a:p>
                  </a:txBody>
                  <a:tcPr marL="80580" marR="55959" marT="40290" marB="4029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</a:tr>
              <a:tr h="2272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50</a:t>
                      </a:r>
                    </a:p>
                  </a:txBody>
                  <a:tcPr marL="80580" marR="80580" marT="40290" marB="4029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30</a:t>
                      </a:r>
                    </a:p>
                  </a:txBody>
                  <a:tcPr marL="80580" marR="55959" marT="40290" marB="4029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15</a:t>
                      </a:r>
                    </a:p>
                  </a:txBody>
                  <a:tcPr marL="80580" marR="55959" marT="40290" marB="4029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3.3</a:t>
                      </a:r>
                    </a:p>
                  </a:txBody>
                  <a:tcPr marL="80580" marR="55959" marT="40290" marB="4029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7214">
                <a:tc>
                  <a:txBody>
                    <a:bodyPr/>
                    <a:lstStyle/>
                    <a:p>
                      <a:pPr algn="ctr"/>
                      <a:r>
                        <a:rPr lang="is-IS" sz="1100">
                          <a:effectLst/>
                        </a:rPr>
                        <a:t>100</a:t>
                      </a:r>
                    </a:p>
                  </a:txBody>
                  <a:tcPr marL="80580" marR="80580" marT="40290" marB="4029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15</a:t>
                      </a:r>
                    </a:p>
                  </a:txBody>
                  <a:tcPr marL="80580" marR="55959" marT="40290" marB="4029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100">
                          <a:effectLst/>
                        </a:rPr>
                        <a:t>7.5</a:t>
                      </a:r>
                    </a:p>
                  </a:txBody>
                  <a:tcPr marL="80580" marR="55959" marT="40290" marB="4029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13.3</a:t>
                      </a:r>
                    </a:p>
                  </a:txBody>
                  <a:tcPr marL="80580" marR="55959" marT="40290" marB="4029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</a:tr>
              <a:tr h="227214">
                <a:tc>
                  <a:txBody>
                    <a:bodyPr/>
                    <a:lstStyle/>
                    <a:p>
                      <a:pPr algn="ctr"/>
                      <a:r>
                        <a:rPr lang="is-IS" sz="1100">
                          <a:effectLst/>
                        </a:rPr>
                        <a:t>100</a:t>
                      </a:r>
                    </a:p>
                  </a:txBody>
                  <a:tcPr marL="80580" marR="80580" marT="40290" marB="4029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30</a:t>
                      </a:r>
                    </a:p>
                  </a:txBody>
                  <a:tcPr marL="80580" marR="55959" marT="40290" marB="4029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15</a:t>
                      </a:r>
                    </a:p>
                  </a:txBody>
                  <a:tcPr marL="80580" marR="55959" marT="40290" marB="4029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6.7</a:t>
                      </a:r>
                    </a:p>
                  </a:txBody>
                  <a:tcPr marL="80580" marR="55959" marT="40290" marB="4029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7214">
                <a:tc>
                  <a:txBody>
                    <a:bodyPr/>
                    <a:lstStyle/>
                    <a:p>
                      <a:pPr algn="ctr"/>
                      <a:r>
                        <a:rPr lang="is-IS" sz="1100">
                          <a:effectLst/>
                        </a:rPr>
                        <a:t>100</a:t>
                      </a:r>
                    </a:p>
                  </a:txBody>
                  <a:tcPr marL="80580" marR="80580" marT="40290" marB="4029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60</a:t>
                      </a:r>
                    </a:p>
                  </a:txBody>
                  <a:tcPr marL="80580" marR="55959" marT="40290" marB="4029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30</a:t>
                      </a:r>
                    </a:p>
                  </a:txBody>
                  <a:tcPr marL="80580" marR="55959" marT="40290" marB="4029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3.3</a:t>
                      </a:r>
                    </a:p>
                  </a:txBody>
                  <a:tcPr marL="80580" marR="55959" marT="40290" marB="4029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</a:tr>
              <a:tr h="227214">
                <a:tc>
                  <a:txBody>
                    <a:bodyPr/>
                    <a:lstStyle/>
                    <a:p>
                      <a:pPr algn="ctr"/>
                      <a:r>
                        <a:rPr lang="is-IS" sz="1100">
                          <a:effectLst/>
                        </a:rPr>
                        <a:t>1000</a:t>
                      </a:r>
                    </a:p>
                  </a:txBody>
                  <a:tcPr marL="80580" marR="80580" marT="40290" marB="4029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60</a:t>
                      </a:r>
                    </a:p>
                  </a:txBody>
                  <a:tcPr marL="80580" marR="55959" marT="40290" marB="4029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30</a:t>
                      </a:r>
                    </a:p>
                  </a:txBody>
                  <a:tcPr marL="80580" marR="55959" marT="40290" marB="4029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 dirty="0">
                          <a:effectLst/>
                        </a:rPr>
                        <a:t>33.3</a:t>
                      </a:r>
                    </a:p>
                  </a:txBody>
                  <a:tcPr marL="80580" marR="55959" marT="40290" marB="4029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7214">
                <a:tc>
                  <a:txBody>
                    <a:bodyPr/>
                    <a:lstStyle/>
                    <a:p>
                      <a:pPr algn="ctr"/>
                      <a:r>
                        <a:rPr lang="is-IS" sz="1100" dirty="0">
                          <a:effectLst/>
                        </a:rPr>
                        <a:t>1000</a:t>
                      </a:r>
                    </a:p>
                  </a:txBody>
                  <a:tcPr marL="80580" marR="80580" marT="40290" marB="4029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>
                          <a:effectLst/>
                        </a:rPr>
                        <a:t>120</a:t>
                      </a:r>
                    </a:p>
                  </a:txBody>
                  <a:tcPr marL="80580" marR="55959" marT="40290" marB="4029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60</a:t>
                      </a:r>
                    </a:p>
                  </a:txBody>
                  <a:tcPr marL="80580" marR="55959" marT="40290" marB="4029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 dirty="0">
                          <a:effectLst/>
                        </a:rPr>
                        <a:t>16.7</a:t>
                      </a:r>
                    </a:p>
                  </a:txBody>
                  <a:tcPr marL="80580" marR="55959" marT="40290" marB="4029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/>
                    </a:solidFill>
                  </a:tcPr>
                </a:tc>
              </a:tr>
              <a:tr h="227214">
                <a:tc>
                  <a:txBody>
                    <a:bodyPr/>
                    <a:lstStyle/>
                    <a:p>
                      <a:pPr algn="ctr"/>
                      <a:r>
                        <a:rPr lang="is-IS" sz="1100" dirty="0">
                          <a:effectLst/>
                        </a:rPr>
                        <a:t>1000</a:t>
                      </a:r>
                    </a:p>
                  </a:txBody>
                  <a:tcPr marL="80580" marR="80580" marT="40290" marB="4029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100">
                          <a:effectLst/>
                        </a:rPr>
                        <a:t>180</a:t>
                      </a:r>
                    </a:p>
                  </a:txBody>
                  <a:tcPr marL="80580" marR="55959" marT="40290" marB="4029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90</a:t>
                      </a:r>
                    </a:p>
                  </a:txBody>
                  <a:tcPr marL="80580" marR="55959" marT="40290" marB="4029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100" dirty="0">
                          <a:effectLst/>
                        </a:rPr>
                        <a:t>11.1</a:t>
                      </a:r>
                    </a:p>
                  </a:txBody>
                  <a:tcPr marL="80580" marR="55959" marT="40290" marB="4029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29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</TotalTime>
  <Words>847</Words>
  <Application>Microsoft Macintosh PowerPoint</Application>
  <PresentationFormat>와이드스크린</PresentationFormat>
  <Paragraphs>257</Paragraphs>
  <Slides>19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Open Sans</vt:lpstr>
      <vt:lpstr>Arial</vt:lpstr>
      <vt:lpstr>Office 테마</vt:lpstr>
      <vt:lpstr>Redis </vt:lpstr>
      <vt:lpstr>Index</vt:lpstr>
      <vt:lpstr>클러스터링</vt:lpstr>
      <vt:lpstr>클러스터링</vt:lpstr>
      <vt:lpstr>Redis Cluster</vt:lpstr>
      <vt:lpstr>Redis Cluster</vt:lpstr>
      <vt:lpstr>Redis Cluster</vt:lpstr>
      <vt:lpstr>Redis Cluster</vt:lpstr>
      <vt:lpstr>Redis Cluster</vt:lpstr>
      <vt:lpstr>Redis Cluster</vt:lpstr>
      <vt:lpstr>Redis Cluster</vt:lpstr>
      <vt:lpstr>Redis Cluster</vt:lpstr>
      <vt:lpstr>Redis Cluster</vt:lpstr>
      <vt:lpstr>Redis Cluster</vt:lpstr>
      <vt:lpstr>Redis Cluster</vt:lpstr>
      <vt:lpstr>Redis Cluster</vt:lpstr>
      <vt:lpstr>Redis Cluster Reference</vt:lpstr>
      <vt:lpstr>감사합니다</vt:lpstr>
      <vt:lpstr>Redis Cluster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Redis </dc:title>
  <dc:creator>KIM CHORWON</dc:creator>
  <cp:lastModifiedBy>KIM CHORWON</cp:lastModifiedBy>
  <cp:revision>9</cp:revision>
  <dcterms:created xsi:type="dcterms:W3CDTF">2018-05-26T04:59:23Z</dcterms:created>
  <dcterms:modified xsi:type="dcterms:W3CDTF">2018-05-27T02:57:35Z</dcterms:modified>
</cp:coreProperties>
</file>